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79" r:id="rId12"/>
    <p:sldId id="289" r:id="rId13"/>
    <p:sldId id="274" r:id="rId14"/>
    <p:sldId id="275" r:id="rId15"/>
    <p:sldId id="276" r:id="rId16"/>
    <p:sldId id="277" r:id="rId17"/>
    <p:sldId id="278" r:id="rId18"/>
    <p:sldId id="268" r:id="rId19"/>
    <p:sldId id="269" r:id="rId20"/>
    <p:sldId id="270" r:id="rId21"/>
    <p:sldId id="271" r:id="rId22"/>
    <p:sldId id="266" r:id="rId23"/>
    <p:sldId id="272" r:id="rId24"/>
    <p:sldId id="281" r:id="rId25"/>
    <p:sldId id="282" r:id="rId26"/>
    <p:sldId id="284" r:id="rId27"/>
    <p:sldId id="283" r:id="rId28"/>
    <p:sldId id="290" r:id="rId29"/>
    <p:sldId id="280" r:id="rId30"/>
    <p:sldId id="286" r:id="rId31"/>
    <p:sldId id="287" r:id="rId32"/>
    <p:sldId id="291" r:id="rId33"/>
    <p:sldId id="292" r:id="rId34"/>
    <p:sldId id="293" r:id="rId35"/>
    <p:sldId id="294" r:id="rId36"/>
    <p:sldId id="304" r:id="rId37"/>
    <p:sldId id="303" r:id="rId38"/>
    <p:sldId id="302" r:id="rId39"/>
    <p:sldId id="300" r:id="rId40"/>
    <p:sldId id="299" r:id="rId41"/>
    <p:sldId id="306" r:id="rId42"/>
    <p:sldId id="305" r:id="rId43"/>
    <p:sldId id="307" r:id="rId44"/>
    <p:sldId id="308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FFF99"/>
    <a:srgbClr val="B2DF8A"/>
    <a:srgbClr val="33A02C"/>
    <a:srgbClr val="FB9A9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46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09220-1BDD-524C-84C6-6775EB945880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0D00-4E0C-5247-A0E6-6AB4B9ADD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3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10D00-4E0C-5247-A0E6-6AB4B9ADDA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230EF-0AE0-D341-AFDE-8B112A7B7310}" type="slidenum">
              <a:rPr lang="en-US"/>
              <a:pPr/>
              <a:t>18</a:t>
            </a:fld>
            <a:endParaRPr lang="en-US"/>
          </a:p>
        </p:txBody>
      </p:sp>
      <p:sp>
        <p:nvSpPr>
          <p:cNvPr id="32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5A4EF2-AA5E-5745-B0F4-2DAC36D3888E}" type="slidenum">
              <a:rPr lang="en-US"/>
              <a:pPr/>
              <a:t>19</a:t>
            </a:fld>
            <a:endParaRPr lang="en-US"/>
          </a:p>
        </p:txBody>
      </p:sp>
      <p:sp>
        <p:nvSpPr>
          <p:cNvPr id="32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F2890F-384E-4E47-87A8-1B997DCFDA08}" type="slidenum">
              <a:rPr lang="en-US"/>
              <a:pPr/>
              <a:t>20</a:t>
            </a:fld>
            <a:endParaRPr lang="en-US"/>
          </a:p>
        </p:txBody>
      </p:sp>
      <p:sp>
        <p:nvSpPr>
          <p:cNvPr id="32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ADE59-96F7-D547-98E1-0A84F8D8CEF0}" type="slidenum">
              <a:rPr lang="en-US"/>
              <a:pPr/>
              <a:t>21</a:t>
            </a:fld>
            <a:endParaRPr lang="en-US"/>
          </a:p>
        </p:txBody>
      </p:sp>
      <p:sp>
        <p:nvSpPr>
          <p:cNvPr id="32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and uncertain:</a:t>
            </a:r>
            <a:r>
              <a:rPr lang="en-US" baseline="0" dirty="0" smtClean="0"/>
              <a:t> Similar </a:t>
            </a:r>
            <a:r>
              <a:rPr lang="en-US" baseline="0" dirty="0" smtClean="0">
                <a:sym typeface="Wingdings"/>
              </a:rPr>
              <a:t> propagate information; uncertain  hard examples + 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10D00-4E0C-5247-A0E6-6AB4B9ADDA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9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3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9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D307A0-6720-4E47-BAC6-E156257E57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4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1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5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17EE6-96B4-884F-A46C-17208E81F74E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47C75-C13A-1F4A-9231-1A7B6B1D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stong/research.html" TargetMode="External"/><Relationship Id="rId4" Type="http://schemas.openxmlformats.org/officeDocument/2006/relationships/hyperlink" Target="http://hebb.mit.edu/people/seung/papers/fsst-ssuqca-97.pdf" TargetMode="External"/><Relationship Id="rId5" Type="http://schemas.openxmlformats.org/officeDocument/2006/relationships/hyperlink" Target="http://www.cs.washington.edu/research/jair/abstracts/cohn96a.html" TargetMode="External"/><Relationship Id="rId6" Type="http://schemas.openxmlformats.org/officeDocument/2006/relationships/hyperlink" Target="http://www.cs.cmu.edu/~cohn/psyche/selsampling.ps.Z" TargetMode="External"/><Relationship Id="rId7" Type="http://schemas.openxmlformats.org/officeDocument/2006/relationships/hyperlink" Target="http://citeseer.ist.psu.edu/4746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hyperlink" Target="http://books.nips.cc/papers/files/nips18/NIPS2005_0672.pdf" TargetMode="External"/><Relationship Id="rId20" Type="http://schemas.openxmlformats.org/officeDocument/2006/relationships/hyperlink" Target="http://books.nips.cc/papers/files/nips07/0705.pdf" TargetMode="External"/><Relationship Id="rId21" Type="http://schemas.openxmlformats.org/officeDocument/2006/relationships/hyperlink" Target="http://books.nips.cc/papers/files/nips04/0531.pdf" TargetMode="External"/><Relationship Id="rId10" Type="http://schemas.openxmlformats.org/officeDocument/2006/relationships/hyperlink" Target="http://books.nips.cc/papers/files/nips17/NIPS2004_0438.pdf" TargetMode="External"/><Relationship Id="rId11" Type="http://schemas.openxmlformats.org/officeDocument/2006/relationships/hyperlink" Target="http://books.nips.cc/papers/files/nips17/NIPS2004_0514.pdf" TargetMode="External"/><Relationship Id="rId12" Type="http://schemas.openxmlformats.org/officeDocument/2006/relationships/hyperlink" Target="http://books.nips.cc/nips14.html" TargetMode="External"/><Relationship Id="rId13" Type="http://schemas.openxmlformats.org/officeDocument/2006/relationships/hyperlink" Target="http://books.nips.cc/papers/files/nips14/AP10.pdf" TargetMode="External"/><Relationship Id="rId14" Type="http://schemas.openxmlformats.org/officeDocument/2006/relationships/hyperlink" Target="http://books.nips.cc/papers/files/nips13/NelsonMovellan.pdf" TargetMode="External"/><Relationship Id="rId15" Type="http://schemas.openxmlformats.org/officeDocument/2006/relationships/hyperlink" Target="http://books.nips.cc/papers/files/nips13/TongKoller.pdf" TargetMode="External"/><Relationship Id="rId16" Type="http://schemas.openxmlformats.org/officeDocument/2006/relationships/hyperlink" Target="http://books.nips.cc/papers/files/nips10/0528.pdf" TargetMode="External"/><Relationship Id="rId17" Type="http://schemas.openxmlformats.org/officeDocument/2006/relationships/hyperlink" Target="http://books.nips.cc/papers/files/nips08/0295.pdf" TargetMode="External"/><Relationship Id="rId18" Type="http://schemas.openxmlformats.org/officeDocument/2006/relationships/hyperlink" Target="http://books.nips.cc/papers/files/nips07/0231.pdf" TargetMode="External"/><Relationship Id="rId19" Type="http://schemas.openxmlformats.org/officeDocument/2006/relationships/hyperlink" Target="http://books.nips.cc/papers/files/nips07/059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ooks.nips.cc/papers/files/nips19/NIPS2006_0315.pdf" TargetMode="External"/><Relationship Id="rId4" Type="http://schemas.openxmlformats.org/officeDocument/2006/relationships/hyperlink" Target="http://books.nips.cc/papers/files/nips18/NIPS2005_0064.pdf" TargetMode="External"/><Relationship Id="rId5" Type="http://schemas.openxmlformats.org/officeDocument/2006/relationships/hyperlink" Target="http://books.nips.cc/papers/files/nips18/NIPS2005_0369.pdf" TargetMode="External"/><Relationship Id="rId6" Type="http://schemas.openxmlformats.org/officeDocument/2006/relationships/hyperlink" Target="http://books.nips.cc/papers/files/nips18/NIPS2005_0609.pdf" TargetMode="External"/><Relationship Id="rId7" Type="http://schemas.openxmlformats.org/officeDocument/2006/relationships/hyperlink" Target="http://books.nips.cc/papers/files/nips18/NIPS2005_0466.pdf" TargetMode="External"/><Relationship Id="rId8" Type="http://schemas.openxmlformats.org/officeDocument/2006/relationships/hyperlink" Target="http://books.nips.cc/papers/files/nips18/NIPS2005_0284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se.ucsd.edu/~dasgupta/research-papers.html" TargetMode="External"/><Relationship Id="rId12" Type="http://schemas.openxmlformats.org/officeDocument/2006/relationships/hyperlink" Target="http://citeseer.ist.psu.edu/seung92quer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icml2006.org/icml_documents/camera-ready/009_Agnostic_Active_Lear.pdf" TargetMode="External"/><Relationship Id="rId4" Type="http://schemas.openxmlformats.org/officeDocument/2006/relationships/hyperlink" Target="http://www.icml2006.org/icml_documents/camera-ready/053_Batch_Mode_Active_Le.pdf" TargetMode="External"/><Relationship Id="rId5" Type="http://schemas.openxmlformats.org/officeDocument/2006/relationships/hyperlink" Target="http://www.icml2006.org/icml_documents/camera-ready/121_Active_Sampling_for.pdf" TargetMode="External"/><Relationship Id="rId6" Type="http://schemas.openxmlformats.org/officeDocument/2006/relationships/hyperlink" Target="http://www.icml2006.org/icml_documents/camera-ready/136_Active_Learning_via.pdf" TargetMode="External"/><Relationship Id="rId7" Type="http://schemas.openxmlformats.org/officeDocument/2006/relationships/hyperlink" Target="http://www.aicml.cs.ualberta.ca/_banff04/icml/pages/schedule.htm" TargetMode="External"/><Relationship Id="rId8" Type="http://schemas.openxmlformats.org/officeDocument/2006/relationships/hyperlink" Target="http://www.aicml.cs.ualberta.ca/_banff04/icml/pages/papers/2.pdf" TargetMode="External"/><Relationship Id="rId9" Type="http://schemas.openxmlformats.org/officeDocument/2006/relationships/hyperlink" Target="http://www.cs.cmu.edu/~cohn/papers/alsvm.ps.gz" TargetMode="External"/><Relationship Id="rId10" Type="http://schemas.openxmlformats.org/officeDocument/2006/relationships/hyperlink" Target="http://ai.stanford.edu/~stong/research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psu.edu/~sertekin/Papers/JMLR05_LASVM.pdf" TargetMode="External"/><Relationship Id="rId4" Type="http://schemas.openxmlformats.org/officeDocument/2006/relationships/hyperlink" Target="http://ai.stanford.edu/~stong/research.html" TargetMode="External"/><Relationship Id="rId5" Type="http://schemas.openxmlformats.org/officeDocument/2006/relationships/hyperlink" Target="http://hebb.mit.edu/people/seung/papers/fsst-ssuqca-97.pdf" TargetMode="External"/><Relationship Id="rId6" Type="http://schemas.openxmlformats.org/officeDocument/2006/relationships/hyperlink" Target="http://www.cs.washington.edu/research/jair/abstracts/cohn96a.html" TargetMode="External"/><Relationship Id="rId7" Type="http://schemas.openxmlformats.org/officeDocument/2006/relationships/hyperlink" Target="http://www.cs.cmu.edu/~cohn/psyche/selsampling.ps.Z" TargetMode="External"/><Relationship Id="rId8" Type="http://schemas.openxmlformats.org/officeDocument/2006/relationships/hyperlink" Target="http://citeseer.ist.psu.edu/47461.html" TargetMode="External"/><Relationship Id="rId9" Type="http://schemas.openxmlformats.org/officeDocument/2006/relationships/hyperlink" Target="http://citeseer.ist.psu.edu/haussler92bounds.html" TargetMode="External"/><Relationship Id="rId10" Type="http://schemas.openxmlformats.org/officeDocument/2006/relationships/hyperlink" Target="http://pages.stern.nyu.edu/~fprovost/Papers/MLJ-BLV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2679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Recent Applications of Active Learning in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IVUL Group Meeting – ETC (45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September 28, 2017</a:t>
            </a:r>
          </a:p>
          <a:p>
            <a:r>
              <a:rPr lang="en-US" dirty="0" smtClean="0"/>
              <a:t>Fabian Caba </a:t>
            </a:r>
            <a:r>
              <a:rPr lang="en-US" dirty="0" err="1" smtClean="0"/>
              <a:t>Heilbron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0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train better models faster</a:t>
            </a:r>
            <a:r>
              <a:rPr lang="en-US" dirty="0"/>
              <a:t> </a:t>
            </a:r>
            <a:r>
              <a:rPr lang="en-US" dirty="0" smtClean="0"/>
              <a:t>and cheaper.</a:t>
            </a:r>
          </a:p>
          <a:p>
            <a:r>
              <a:rPr lang="en-US" dirty="0" smtClean="0"/>
              <a:t>Better data is often more useful than simply more data.</a:t>
            </a:r>
          </a:p>
          <a:p>
            <a:r>
              <a:rPr lang="en-US" dirty="0" smtClean="0"/>
              <a:t>Data collection may be expensive</a:t>
            </a:r>
          </a:p>
          <a:p>
            <a:pPr lvl="1"/>
            <a:r>
              <a:rPr lang="en-US" dirty="0" smtClean="0"/>
              <a:t>Collect weak annotations.</a:t>
            </a:r>
          </a:p>
          <a:p>
            <a:pPr lvl="1"/>
            <a:r>
              <a:rPr lang="en-US" dirty="0" smtClean="0"/>
              <a:t>Computer-assisted annotation tools.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Uncertainty Sampling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00151"/>
            <a:ext cx="7543800" cy="339447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Query the event that the current classifier is most uncertain </a:t>
            </a:r>
            <a:r>
              <a:rPr lang="en-US" sz="2800" dirty="0" smtClean="0">
                <a:latin typeface="Calibri"/>
                <a:cs typeface="Calibri"/>
              </a:rPr>
              <a:t>about</a:t>
            </a:r>
            <a:endParaRPr lang="en-US" sz="2800" dirty="0">
              <a:latin typeface="Calibri"/>
              <a:cs typeface="Calibri"/>
            </a:endParaRPr>
          </a:p>
          <a:p>
            <a:pPr eaLnBrk="1" hangingPunct="1"/>
            <a:r>
              <a:rPr lang="en-US" sz="2800" dirty="0">
                <a:latin typeface="Calibri"/>
                <a:cs typeface="Calibri"/>
              </a:rPr>
              <a:t>Needs measure of uncertainty, probabilistic model for prediction</a:t>
            </a:r>
          </a:p>
          <a:p>
            <a:pPr eaLnBrk="1" hangingPunct="1"/>
            <a:r>
              <a:rPr lang="en-US" sz="2800" dirty="0">
                <a:latin typeface="Calibri"/>
                <a:cs typeface="Calibri"/>
              </a:rPr>
              <a:t>Examples:</a:t>
            </a: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Entropy</a:t>
            </a: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Least confident predicted label</a:t>
            </a:r>
          </a:p>
          <a:p>
            <a:pPr lvl="1" eaLnBrk="1" hangingPunct="1">
              <a:buFontTx/>
              <a:buNone/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Euclidean distance (e.g. point closest to margin in SVM)</a:t>
            </a:r>
          </a:p>
          <a:p>
            <a:pPr eaLnBrk="1" hangingPunct="1"/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22532" name="Picture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776140"/>
            <a:ext cx="5103813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21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A Measure of Information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00151"/>
            <a:ext cx="4953000" cy="339447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 measure of information in random event </a:t>
            </a:r>
            <a:r>
              <a:rPr lang="en-US" sz="1800" i="1" dirty="0">
                <a:latin typeface="Calibri"/>
                <a:cs typeface="Calibri"/>
              </a:rPr>
              <a:t>X</a:t>
            </a:r>
            <a:r>
              <a:rPr lang="en-US" sz="1800" dirty="0">
                <a:latin typeface="Calibri"/>
                <a:cs typeface="Calibri"/>
              </a:rPr>
              <a:t> with possible outcomes </a:t>
            </a:r>
            <a:r>
              <a:rPr lang="en-US" sz="1800" i="1" dirty="0">
                <a:latin typeface="Calibri"/>
                <a:cs typeface="Calibri"/>
              </a:rPr>
              <a:t>{x</a:t>
            </a:r>
            <a:r>
              <a:rPr lang="en-US" sz="1800" i="1" baseline="-25000" dirty="0">
                <a:latin typeface="Calibri"/>
                <a:cs typeface="Calibri"/>
              </a:rPr>
              <a:t>1</a:t>
            </a:r>
            <a:r>
              <a:rPr lang="en-US" sz="1800" i="1" dirty="0">
                <a:latin typeface="Calibri"/>
                <a:cs typeface="Calibri"/>
              </a:rPr>
              <a:t>,…,</a:t>
            </a:r>
            <a:r>
              <a:rPr lang="en-US" sz="1800" i="1" dirty="0" err="1">
                <a:latin typeface="Calibri"/>
                <a:cs typeface="Calibri"/>
              </a:rPr>
              <a:t>x</a:t>
            </a:r>
            <a:r>
              <a:rPr lang="en-US" sz="1800" i="1" baseline="-25000" dirty="0" err="1">
                <a:latin typeface="Calibri"/>
                <a:cs typeface="Calibri"/>
              </a:rPr>
              <a:t>n</a:t>
            </a:r>
            <a:r>
              <a:rPr lang="en-US" sz="1800" i="1" dirty="0">
                <a:latin typeface="Calibri"/>
                <a:cs typeface="Calibri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Comments on entropy function: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Entropy of an event is zero when the outcome is known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Entropy is maximal when all outcomes are equally likely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The average minimum number of yes/no questions to answer some question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Related to binary search</a:t>
            </a:r>
          </a:p>
          <a:p>
            <a:pPr eaLnBrk="1" hangingPunct="1"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990600" y="1737485"/>
            <a:ext cx="3464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/>
              <a:t>H(x) = - </a:t>
            </a:r>
            <a:r>
              <a:rPr lang="en-US" sz="2400" dirty="0">
                <a:latin typeface="Symbol" charset="0"/>
              </a:rPr>
              <a:t>S</a:t>
            </a:r>
            <a:r>
              <a:rPr lang="en-US" sz="2400" baseline="-25000" dirty="0"/>
              <a:t>i</a:t>
            </a:r>
            <a:r>
              <a:rPr lang="en-US" sz="2400" dirty="0"/>
              <a:t> p(x</a:t>
            </a:r>
            <a:r>
              <a:rPr lang="en-US" sz="2400" baseline="-25000" dirty="0"/>
              <a:t>i</a:t>
            </a:r>
            <a:r>
              <a:rPr lang="en-US" sz="2400" dirty="0"/>
              <a:t>) log</a:t>
            </a:r>
            <a:r>
              <a:rPr lang="en-US" sz="2400" baseline="-25000" dirty="0"/>
              <a:t>2</a:t>
            </a:r>
            <a:r>
              <a:rPr lang="en-US" sz="2400" dirty="0"/>
              <a:t> p(x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</p:txBody>
      </p:sp>
      <p:pic>
        <p:nvPicPr>
          <p:cNvPr id="11269" name="Picture 6" descr="binary_entropy_plo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1649016"/>
            <a:ext cx="3352800" cy="2351484"/>
          </a:xfrm>
          <a:noFill/>
        </p:spPr>
      </p:pic>
      <p:sp>
        <p:nvSpPr>
          <p:cNvPr id="11270" name="Text Box 8"/>
          <p:cNvSpPr txBox="1">
            <a:spLocks noChangeArrowheads="1"/>
          </p:cNvSpPr>
          <p:nvPr/>
        </p:nvSpPr>
        <p:spPr bwMode="auto">
          <a:xfrm>
            <a:off x="6649961" y="4000500"/>
            <a:ext cx="1878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[Shannon, 1948]</a:t>
            </a:r>
          </a:p>
        </p:txBody>
      </p:sp>
    </p:spTree>
    <p:extLst>
      <p:ext uri="{BB962C8B-B14F-4D97-AF65-F5344CB8AC3E}">
        <p14:creationId xmlns:p14="http://schemas.microsoft.com/office/powerpoint/2010/main" val="34704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by Committee</a:t>
            </a:r>
          </a:p>
        </p:txBody>
      </p:sp>
      <p:sp>
        <p:nvSpPr>
          <p:cNvPr id="7" name="Plus 6"/>
          <p:cNvSpPr/>
          <p:nvPr/>
        </p:nvSpPr>
        <p:spPr>
          <a:xfrm>
            <a:off x="3276600" y="2400300"/>
            <a:ext cx="76200" cy="57150"/>
          </a:xfrm>
          <a:prstGeom prst="mathPlus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4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Which </a:t>
            </a:r>
            <a:r>
              <a:rPr lang="en-US" sz="2400" dirty="0" smtClean="0">
                <a:cs typeface="Arial" charset="0"/>
              </a:rPr>
              <a:t>unlabeled </a:t>
            </a:r>
            <a:r>
              <a:rPr lang="en-US" sz="2400" dirty="0">
                <a:cs typeface="Arial" charset="0"/>
              </a:rPr>
              <a:t>point should you choose?</a:t>
            </a:r>
          </a:p>
        </p:txBody>
      </p:sp>
      <p:pic>
        <p:nvPicPr>
          <p:cNvPr id="25605" name="Picture 4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2578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3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Query by Committee</a:t>
            </a:r>
          </a:p>
        </p:txBody>
      </p:sp>
      <p:sp>
        <p:nvSpPr>
          <p:cNvPr id="7" name="Plus 6"/>
          <p:cNvSpPr/>
          <p:nvPr/>
        </p:nvSpPr>
        <p:spPr>
          <a:xfrm>
            <a:off x="3276600" y="2400300"/>
            <a:ext cx="76200" cy="57150"/>
          </a:xfrm>
          <a:prstGeom prst="mathPlus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28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Yellow = valid hypotheses</a:t>
            </a:r>
          </a:p>
        </p:txBody>
      </p:sp>
      <p:pic>
        <p:nvPicPr>
          <p:cNvPr id="26629" name="Picture 4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84915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59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Query by Committee</a:t>
            </a:r>
          </a:p>
        </p:txBody>
      </p:sp>
      <p:sp>
        <p:nvSpPr>
          <p:cNvPr id="7" name="Plus 6"/>
          <p:cNvSpPr/>
          <p:nvPr/>
        </p:nvSpPr>
        <p:spPr>
          <a:xfrm>
            <a:off x="3276600" y="2400300"/>
            <a:ext cx="76200" cy="57150"/>
          </a:xfrm>
          <a:prstGeom prst="mathPlus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2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Point on max-margin </a:t>
            </a:r>
            <a:r>
              <a:rPr lang="en-US" sz="2400" dirty="0" err="1">
                <a:latin typeface="Calibri"/>
                <a:cs typeface="Calibri"/>
              </a:rPr>
              <a:t>hyperplane</a:t>
            </a:r>
            <a:r>
              <a:rPr lang="en-US" sz="2400" dirty="0">
                <a:latin typeface="Calibri"/>
                <a:cs typeface="Calibri"/>
              </a:rPr>
              <a:t> does not reduce the number of valid hypotheses by much</a:t>
            </a:r>
          </a:p>
        </p:txBody>
      </p:sp>
      <p:pic>
        <p:nvPicPr>
          <p:cNvPr id="27653" name="Picture 4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60725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78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by Committee</a:t>
            </a:r>
          </a:p>
        </p:txBody>
      </p:sp>
      <p:sp>
        <p:nvSpPr>
          <p:cNvPr id="7" name="Plus 6"/>
          <p:cNvSpPr/>
          <p:nvPr/>
        </p:nvSpPr>
        <p:spPr>
          <a:xfrm>
            <a:off x="3276600" y="2400300"/>
            <a:ext cx="76200" cy="57150"/>
          </a:xfrm>
          <a:prstGeom prst="mathPlus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6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Queries an example based on the degree of disagreement between committee of classifiers</a:t>
            </a:r>
          </a:p>
        </p:txBody>
      </p:sp>
      <p:pic>
        <p:nvPicPr>
          <p:cNvPr id="28677" name="Picture 2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0025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 descr="C:\DOCUME~1\Daniel\LOCALS~1\Temp\msohtmlclip1\01\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97010"/>
            <a:ext cx="51435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36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by Committee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Prior distribution over classifiers/hypotheses</a:t>
            </a:r>
          </a:p>
          <a:p>
            <a:pPr eaLnBrk="1" hangingPunct="1"/>
            <a:r>
              <a:rPr lang="en-US" sz="2800" dirty="0">
                <a:latin typeface="Calibri"/>
                <a:cs typeface="Calibri"/>
              </a:rPr>
              <a:t>Sample a set of classifiers from distribution</a:t>
            </a:r>
          </a:p>
          <a:p>
            <a:pPr eaLnBrk="1" hangingPunct="1"/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Natural for ensemble methods which are already samples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Random forests, Bagged classifiers, etc.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Measures of disagreement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Entropy of predicted responses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KL-divergence of predictive distributions</a:t>
            </a:r>
          </a:p>
          <a:p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79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2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3886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Some of the most influential papers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Simon Tong, Daphne </a:t>
            </a:r>
            <a:r>
              <a:rPr lang="en-US" sz="1800" dirty="0" err="1"/>
              <a:t>Koller</a:t>
            </a:r>
            <a:r>
              <a:rPr lang="en-US" sz="1800" dirty="0"/>
              <a:t>. </a:t>
            </a:r>
            <a:r>
              <a:rPr lang="en-US" sz="1800" dirty="0">
                <a:hlinkClick r:id="rId3"/>
              </a:rPr>
              <a:t>Support Vector Machine Active Learning with Applications to Text Classification</a:t>
            </a:r>
            <a:r>
              <a:rPr lang="en-US" sz="1800" dirty="0"/>
              <a:t>. Journal of Machine Learning Research. Volume 2, pages 45-66. 2001.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Y. Freund, H. S.  </a:t>
            </a:r>
            <a:r>
              <a:rPr lang="en-US" sz="1800" dirty="0" err="1"/>
              <a:t>Seung</a:t>
            </a:r>
            <a:r>
              <a:rPr lang="en-US" sz="1800" dirty="0"/>
              <a:t>,  E. Shamir,  N. </a:t>
            </a:r>
            <a:r>
              <a:rPr lang="en-US" sz="1800" dirty="0" err="1"/>
              <a:t>Tishby</a:t>
            </a:r>
            <a:r>
              <a:rPr lang="en-US" sz="1800" dirty="0"/>
              <a:t>. 1997. </a:t>
            </a:r>
            <a:r>
              <a:rPr lang="en-US" sz="1800" dirty="0">
                <a:hlinkClick r:id="rId4"/>
              </a:rPr>
              <a:t>Selective sampling using the query by committee algorithm.</a:t>
            </a:r>
            <a:r>
              <a:rPr lang="en-US" sz="1800" dirty="0"/>
              <a:t> Machine Learning, 28:133—168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David Cohn, </a:t>
            </a:r>
            <a:r>
              <a:rPr lang="en-US" sz="1800" dirty="0" err="1"/>
              <a:t>Zoubin</a:t>
            </a:r>
            <a:r>
              <a:rPr lang="en-US" sz="1800" dirty="0"/>
              <a:t> </a:t>
            </a:r>
            <a:r>
              <a:rPr lang="en-US" sz="1800" dirty="0" err="1"/>
              <a:t>Ghahramani</a:t>
            </a:r>
            <a:r>
              <a:rPr lang="en-US" sz="1800" dirty="0"/>
              <a:t>, and Michael Jordan. </a:t>
            </a:r>
            <a:r>
              <a:rPr lang="en-US" sz="1800" dirty="0">
                <a:hlinkClick r:id="rId5"/>
              </a:rPr>
              <a:t>Active learning with statistical models</a:t>
            </a:r>
            <a:r>
              <a:rPr lang="en-US" sz="1800" dirty="0"/>
              <a:t>, Journal of Artificial Intelligence Research, (4): 129-145, 1996.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David Cohn, Les Atlas and Richard Ladner. </a:t>
            </a:r>
            <a:r>
              <a:rPr lang="en-US" sz="1800" dirty="0">
                <a:hlinkClick r:id="rId6"/>
              </a:rPr>
              <a:t>Improving generalization with active learning</a:t>
            </a:r>
            <a:r>
              <a:rPr lang="en-US" sz="1800" dirty="0"/>
              <a:t>, Machine Learning 15(2):201-221, 1994.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D. J. C. Mackay. </a:t>
            </a:r>
            <a:r>
              <a:rPr lang="en-US" sz="1800" dirty="0">
                <a:hlinkClick r:id="rId7"/>
              </a:rPr>
              <a:t>Information-Based Objective Functions for Active Data Selection</a:t>
            </a:r>
            <a:r>
              <a:rPr lang="en-US" sz="1800" dirty="0"/>
              <a:t>. Neural </a:t>
            </a:r>
            <a:r>
              <a:rPr lang="en-US" sz="1800" dirty="0" err="1"/>
              <a:t>Comput</a:t>
            </a:r>
            <a:r>
              <a:rPr lang="en-US" sz="1800" dirty="0"/>
              <a:t>., vol. 4, no. 4, pp. 590--604, 1992.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844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NIPS papers</a:t>
            </a:r>
          </a:p>
        </p:txBody>
      </p:sp>
      <p:sp>
        <p:nvSpPr>
          <p:cNvPr id="32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00100"/>
            <a:ext cx="8229600" cy="46291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Francis Bach. </a:t>
            </a:r>
            <a:r>
              <a:rPr lang="en-US" sz="1200">
                <a:hlinkClick r:id="rId3"/>
              </a:rPr>
              <a:t>Active learning for misspecified generalized linear models</a:t>
            </a:r>
            <a:r>
              <a:rPr lang="en-US" sz="1200"/>
              <a:t>. NIPS-06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Ran Gilad-Bachrach, Amir Navot, Naftali Tishby. </a:t>
            </a:r>
            <a:r>
              <a:rPr lang="en-US" sz="1200">
                <a:hlinkClick r:id="rId4"/>
              </a:rPr>
              <a:t>Query by Committee Made Real</a:t>
            </a:r>
            <a:r>
              <a:rPr lang="en-US" sz="1200"/>
              <a:t>. NIPS-05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Brent Bryan, Jeff Schneider, Robert Nichol, Christopher Miller, Christopher Genovese, Larry Wasserman</a:t>
            </a:r>
            <a:r>
              <a:rPr lang="en-US" sz="1200" b="1"/>
              <a:t>. </a:t>
            </a:r>
            <a:r>
              <a:rPr lang="en-US" sz="1200">
                <a:hlinkClick r:id="rId5"/>
              </a:rPr>
              <a:t>Active Learning For Identifying Function Threshold Boundaries</a:t>
            </a:r>
            <a:r>
              <a:rPr lang="en-US" sz="1200"/>
              <a:t> . NIPS-05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Rui Castro, Rebecca Willett, Robert Nowak. </a:t>
            </a:r>
            <a:r>
              <a:rPr lang="en-US" sz="1200">
                <a:hlinkClick r:id="rId6"/>
              </a:rPr>
              <a:t>Faster Rates in Regression via Active Learning</a:t>
            </a:r>
            <a:r>
              <a:rPr lang="en-US" sz="1200"/>
              <a:t>. NIPS-05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Sanjoy Dasgupta. </a:t>
            </a:r>
            <a:r>
              <a:rPr lang="en-US" sz="1200">
                <a:hlinkClick r:id="rId7"/>
              </a:rPr>
              <a:t>Coarse sample complexity bounds for active learning</a:t>
            </a:r>
            <a:r>
              <a:rPr lang="en-US" sz="1200"/>
              <a:t>. NIPS-05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Masashi Sugiyama</a:t>
            </a:r>
            <a:r>
              <a:rPr lang="en-US" sz="1200" b="1"/>
              <a:t>. </a:t>
            </a:r>
            <a:r>
              <a:rPr lang="en-US" sz="1200">
                <a:hlinkClick r:id="rId8"/>
              </a:rPr>
              <a:t>Active Learning for Misspecified Models</a:t>
            </a:r>
            <a:r>
              <a:rPr lang="en-US" sz="1200"/>
              <a:t>. NIPS-05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Brigham Anderson, Andrew Moore. </a:t>
            </a:r>
            <a:r>
              <a:rPr lang="en-US" sz="1200">
                <a:hlinkClick r:id="rId9"/>
              </a:rPr>
              <a:t>Fast Information Value for Graphical Models</a:t>
            </a:r>
            <a:r>
              <a:rPr lang="en-US" sz="1200"/>
              <a:t>. NIPS-05</a:t>
            </a:r>
            <a:endParaRPr lang="da-DK" sz="120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da-DK" sz="1200"/>
              <a:t>Dan Pelleg, Andrew W. Moore. </a:t>
            </a:r>
            <a:r>
              <a:rPr lang="en-US" sz="1200">
                <a:hlinkClick r:id="rId10"/>
              </a:rPr>
              <a:t>Active Learning for Anomaly and Rare-Category Detection</a:t>
            </a:r>
            <a:r>
              <a:rPr lang="en-US" sz="1200"/>
              <a:t>. NIPS-04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Sanjoy Dasgupta. </a:t>
            </a:r>
            <a:r>
              <a:rPr lang="en-US" sz="1200">
                <a:hlinkClick r:id="rId11"/>
              </a:rPr>
              <a:t>Analysis of a greedy active learning strategy</a:t>
            </a:r>
            <a:r>
              <a:rPr lang="en-US" sz="1200"/>
              <a:t>. NIPS-04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T. Jaakkola and H. Siegelmann. </a:t>
            </a:r>
            <a:r>
              <a:rPr lang="en-US" sz="1200">
                <a:hlinkClick r:id="rId12"/>
              </a:rPr>
              <a:t>Active Information Retrieval</a:t>
            </a:r>
            <a:r>
              <a:rPr lang="en-US" sz="1200"/>
              <a:t>. NIPS-01</a:t>
            </a:r>
            <a:endParaRPr lang="da-DK" sz="120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da-DK" sz="1200"/>
              <a:t>M. K. Warmuth et al. </a:t>
            </a:r>
            <a:r>
              <a:rPr lang="en-US" sz="1200">
                <a:hlinkClick r:id="rId13"/>
              </a:rPr>
              <a:t>Active Learning in the Drug Discovery Process</a:t>
            </a:r>
            <a:r>
              <a:rPr lang="en-US" sz="1200"/>
              <a:t>. NIPS-01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Jonathan D. Nelson, Javier R. Movellan</a:t>
            </a:r>
            <a:r>
              <a:rPr lang="en-US" sz="1200" b="1"/>
              <a:t>. </a:t>
            </a:r>
            <a:r>
              <a:rPr lang="en-US" sz="1200">
                <a:hlinkClick r:id="rId14"/>
              </a:rPr>
              <a:t>Active Inference in Concept Learning</a:t>
            </a:r>
            <a:r>
              <a:rPr lang="en-US" sz="1200"/>
              <a:t>. NIPS-00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Simon Tong, Daphne Koller</a:t>
            </a:r>
            <a:r>
              <a:rPr lang="en-US" sz="1200" b="1"/>
              <a:t>. </a:t>
            </a:r>
            <a:r>
              <a:rPr lang="en-US" sz="1200">
                <a:hlinkClick r:id="rId15"/>
              </a:rPr>
              <a:t>Active Learning for Parameter Estimation in Bayesian Networks</a:t>
            </a:r>
            <a:r>
              <a:rPr lang="en-US" sz="1200"/>
              <a:t>. NIPS-00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Thomas Hofmann and Joachim M. Buhnmnn. </a:t>
            </a:r>
            <a:r>
              <a:rPr lang="en-US" sz="1200">
                <a:hlinkClick r:id="rId16"/>
              </a:rPr>
              <a:t>Active Data Clustering.</a:t>
            </a:r>
            <a:r>
              <a:rPr lang="en-US" sz="1200"/>
              <a:t> NIPS-97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K. Fukumizu</a:t>
            </a:r>
            <a:r>
              <a:rPr lang="en-US" sz="1200" b="1"/>
              <a:t>. </a:t>
            </a:r>
            <a:r>
              <a:rPr lang="en-US" sz="1200">
                <a:hlinkClick r:id="rId17"/>
              </a:rPr>
              <a:t>Active Learning in Multilayer Perceptrons</a:t>
            </a:r>
            <a:r>
              <a:rPr lang="en-US" sz="1200"/>
              <a:t>. NIPS-95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Anders Krogh, Jesper Vedelsby. </a:t>
            </a:r>
            <a:r>
              <a:rPr lang="en-US" sz="1200">
                <a:hlinkClick r:id="rId18"/>
              </a:rPr>
              <a:t>NEURAL NETWORK ENSEMBLES, CROSS VALIDATION, AND ACTIVE LEARNING</a:t>
            </a:r>
            <a:r>
              <a:rPr lang="en-US" sz="1200"/>
              <a:t>. NIPS-94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Kah Kay Sung, Partha Niyogi. </a:t>
            </a:r>
            <a:r>
              <a:rPr lang="en-US" sz="1200">
                <a:hlinkClick r:id="rId19"/>
              </a:rPr>
              <a:t>ACTIVE LEARNING FOR FUNCTION APPROXIMATION</a:t>
            </a:r>
            <a:r>
              <a:rPr lang="en-US" sz="1200"/>
              <a:t>. NIPS-94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David Cohn, Zoubin Ghahramani, Michael I. Jordan. </a:t>
            </a:r>
            <a:r>
              <a:rPr lang="en-US" sz="1200">
                <a:hlinkClick r:id="rId20"/>
              </a:rPr>
              <a:t>ACTIVE LEARNING WITH STATISTICAL MODELS</a:t>
            </a:r>
            <a:r>
              <a:rPr lang="en-US" sz="1200"/>
              <a:t>. NIPS-94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200"/>
              <a:t>Sebastian B. Thrun and Knut Moller. </a:t>
            </a:r>
            <a:r>
              <a:rPr lang="en-US" sz="1200">
                <a:hlinkClick r:id="rId21"/>
              </a:rPr>
              <a:t>Active Exploration in Dynamic Environments</a:t>
            </a:r>
            <a:r>
              <a:rPr lang="en-US" sz="1200"/>
              <a:t>. NIPS-91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8446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8 at 8.34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5"/>
            <a:ext cx="9144000" cy="51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ICML papers</a:t>
            </a:r>
          </a:p>
        </p:txBody>
      </p:sp>
      <p:sp>
        <p:nvSpPr>
          <p:cNvPr id="32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37210" cy="42291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Maria-</a:t>
            </a:r>
            <a:r>
              <a:rPr lang="en-US" sz="1400" dirty="0" err="1"/>
              <a:t>Florina</a:t>
            </a:r>
            <a:r>
              <a:rPr lang="en-US" sz="1400" dirty="0"/>
              <a:t> </a:t>
            </a:r>
            <a:r>
              <a:rPr lang="en-US" sz="1400" dirty="0" err="1"/>
              <a:t>Balcan</a:t>
            </a:r>
            <a:r>
              <a:rPr lang="en-US" sz="1400" dirty="0"/>
              <a:t>, </a:t>
            </a:r>
            <a:r>
              <a:rPr lang="en-US" sz="1400" dirty="0" err="1"/>
              <a:t>Alina</a:t>
            </a:r>
            <a:r>
              <a:rPr lang="en-US" sz="1400" dirty="0"/>
              <a:t> </a:t>
            </a:r>
            <a:r>
              <a:rPr lang="en-US" sz="1400" dirty="0" err="1"/>
              <a:t>Beygelzimer</a:t>
            </a:r>
            <a:r>
              <a:rPr lang="en-US" sz="1400" dirty="0"/>
              <a:t>, John Langford. </a:t>
            </a:r>
            <a:r>
              <a:rPr lang="en-US" sz="1400" dirty="0">
                <a:hlinkClick r:id="rId3"/>
              </a:rPr>
              <a:t>Agnostic Active Learning</a:t>
            </a:r>
            <a:r>
              <a:rPr lang="en-US" sz="1400" dirty="0"/>
              <a:t>. ICML-06 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Steven C. H. Hoi, </a:t>
            </a:r>
            <a:r>
              <a:rPr lang="en-US" sz="1400" dirty="0" err="1"/>
              <a:t>Rong</a:t>
            </a:r>
            <a:r>
              <a:rPr lang="en-US" sz="1400" dirty="0"/>
              <a:t> Jin, </a:t>
            </a:r>
            <a:r>
              <a:rPr lang="en-US" sz="1400" dirty="0" err="1"/>
              <a:t>Jianke</a:t>
            </a:r>
            <a:r>
              <a:rPr lang="en-US" sz="1400" dirty="0"/>
              <a:t> Zhu, Michael R. </a:t>
            </a:r>
            <a:r>
              <a:rPr lang="en-US" sz="1400" dirty="0" err="1"/>
              <a:t>Lyu</a:t>
            </a:r>
            <a:r>
              <a:rPr lang="en-US" sz="1400" dirty="0"/>
              <a:t>. </a:t>
            </a:r>
            <a:r>
              <a:rPr lang="en-US" sz="1400" dirty="0">
                <a:hlinkClick r:id="rId4"/>
              </a:rPr>
              <a:t>Batch Mode Active Learning and Its Application to Medical Image Classification</a:t>
            </a:r>
            <a:r>
              <a:rPr lang="en-US" sz="1400" dirty="0"/>
              <a:t>. ICML-06</a:t>
            </a:r>
            <a:endParaRPr lang="it-IT" sz="1400" dirty="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it-IT" sz="1400" dirty="0" err="1"/>
              <a:t>Sriharsha</a:t>
            </a:r>
            <a:r>
              <a:rPr lang="it-IT" sz="1400" dirty="0"/>
              <a:t> </a:t>
            </a:r>
            <a:r>
              <a:rPr lang="it-IT" sz="1400" dirty="0" err="1"/>
              <a:t>Veeramachaneni</a:t>
            </a:r>
            <a:r>
              <a:rPr lang="it-IT" sz="1400" dirty="0"/>
              <a:t>, Emanuele Olivetti, Paolo Avesani. </a:t>
            </a:r>
            <a:r>
              <a:rPr lang="en-US" sz="1400" dirty="0">
                <a:hlinkClick r:id="rId5"/>
              </a:rPr>
              <a:t>Active Sampling for Detecting Irrelevant Features</a:t>
            </a:r>
            <a:r>
              <a:rPr lang="en-US" sz="1400" dirty="0"/>
              <a:t>. ICML-06</a:t>
            </a:r>
            <a:endParaRPr lang="da-DK" sz="1400" dirty="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da-DK" sz="1400" dirty="0"/>
              <a:t>Kai Yu, </a:t>
            </a:r>
            <a:r>
              <a:rPr lang="da-DK" sz="1400" dirty="0" err="1"/>
              <a:t>Jinbo</a:t>
            </a:r>
            <a:r>
              <a:rPr lang="da-DK" sz="1400" dirty="0"/>
              <a:t> Bi, Volker </a:t>
            </a:r>
            <a:r>
              <a:rPr lang="da-DK" sz="1400" dirty="0" err="1"/>
              <a:t>Tresp</a:t>
            </a:r>
            <a:r>
              <a:rPr lang="da-DK" sz="1400" dirty="0"/>
              <a:t>. </a:t>
            </a:r>
            <a:r>
              <a:rPr lang="en-US" sz="1400" dirty="0">
                <a:hlinkClick r:id="rId6"/>
              </a:rPr>
              <a:t>Active Learning via Transductive Experimental Design</a:t>
            </a:r>
            <a:r>
              <a:rPr lang="en-US" sz="1400" dirty="0"/>
              <a:t>. ICML-06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 err="1"/>
              <a:t>Rohit</a:t>
            </a:r>
            <a:r>
              <a:rPr lang="en-US" sz="1400" dirty="0"/>
              <a:t> Singh, Nathan Palmer, David Gifford, Bonnie Berger, </a:t>
            </a:r>
            <a:r>
              <a:rPr lang="en-US" sz="1400" dirty="0" err="1"/>
              <a:t>Ziv</a:t>
            </a:r>
            <a:r>
              <a:rPr lang="en-US" sz="1400" dirty="0"/>
              <a:t> Bar-Joseph. Active Learning for Sampling in Time-Series Experiments With Application to Gene Expression Analysis. ICML-05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 err="1"/>
              <a:t>Prem</a:t>
            </a:r>
            <a:r>
              <a:rPr lang="en-US" sz="1400" dirty="0"/>
              <a:t> Melville, Raymond Mooney. </a:t>
            </a:r>
            <a:r>
              <a:rPr lang="en-US" sz="1400" dirty="0">
                <a:hlinkClick r:id="rId7"/>
              </a:rPr>
              <a:t>Diverse Ensembles for Active Learning.</a:t>
            </a:r>
            <a:r>
              <a:rPr lang="en-US" sz="1400" dirty="0"/>
              <a:t> ICML-04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Klaus Brinker. </a:t>
            </a:r>
            <a:r>
              <a:rPr lang="en-US" sz="1400" dirty="0">
                <a:hlinkClick r:id="rId8"/>
              </a:rPr>
              <a:t>Active Learning of Label Ranking Functions</a:t>
            </a:r>
            <a:r>
              <a:rPr lang="en-US" sz="1400" dirty="0"/>
              <a:t>. ICML-04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 err="1"/>
              <a:t>Hieu</a:t>
            </a:r>
            <a:r>
              <a:rPr lang="en-US" sz="1400" dirty="0"/>
              <a:t> Nguyen, Arnold </a:t>
            </a:r>
            <a:r>
              <a:rPr lang="en-US" sz="1400" dirty="0" err="1"/>
              <a:t>Smeulders</a:t>
            </a:r>
            <a:r>
              <a:rPr lang="en-US" sz="1400" dirty="0"/>
              <a:t>. Active Learning Using Pre-clustering. </a:t>
            </a:r>
            <a:r>
              <a:rPr lang="da-DK" sz="1400" dirty="0"/>
              <a:t>ICML-04 </a:t>
            </a:r>
            <a:endParaRPr lang="en-US" sz="1400" dirty="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Greg </a:t>
            </a:r>
            <a:r>
              <a:rPr lang="en-US" sz="1400" dirty="0" err="1"/>
              <a:t>Schohn</a:t>
            </a:r>
            <a:r>
              <a:rPr lang="en-US" sz="1400" dirty="0"/>
              <a:t> and David Cohn.  </a:t>
            </a:r>
            <a:r>
              <a:rPr lang="en-US" sz="1400" dirty="0">
                <a:hlinkClick r:id="rId9"/>
              </a:rPr>
              <a:t>Less is More: Active Learning with Support Vector Machines</a:t>
            </a:r>
            <a:r>
              <a:rPr lang="en-US" sz="1400" dirty="0"/>
              <a:t>, ICML-00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Simon Tong, Daphne </a:t>
            </a:r>
            <a:r>
              <a:rPr lang="en-US" sz="1400" dirty="0" err="1"/>
              <a:t>Koller</a:t>
            </a:r>
            <a:r>
              <a:rPr lang="en-US" sz="1400" dirty="0"/>
              <a:t>. </a:t>
            </a:r>
            <a:r>
              <a:rPr lang="en-US" sz="1400" dirty="0">
                <a:hlinkClick r:id="rId10"/>
              </a:rPr>
              <a:t>Support Vector Machine Active Learning with Applications to Text Classification.</a:t>
            </a:r>
            <a:r>
              <a:rPr lang="en-US" sz="1400" dirty="0"/>
              <a:t> ICML-00. </a:t>
            </a:r>
            <a:endParaRPr lang="en-US" sz="1400" b="1" dirty="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b="1" dirty="0"/>
              <a:t>COLT papers</a:t>
            </a:r>
            <a:endParaRPr lang="en-US" sz="1400" dirty="0"/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S. </a:t>
            </a:r>
            <a:r>
              <a:rPr lang="en-US" sz="1400" dirty="0" err="1"/>
              <a:t>Dasgupta</a:t>
            </a:r>
            <a:r>
              <a:rPr lang="en-US" sz="1400" dirty="0"/>
              <a:t>, A. </a:t>
            </a:r>
            <a:r>
              <a:rPr lang="en-US" sz="1400" dirty="0" err="1"/>
              <a:t>Kalai</a:t>
            </a:r>
            <a:r>
              <a:rPr lang="en-US" sz="1400" dirty="0"/>
              <a:t>, and C. </a:t>
            </a:r>
            <a:r>
              <a:rPr lang="en-US" sz="1400" dirty="0" err="1"/>
              <a:t>Monteleoni</a:t>
            </a:r>
            <a:r>
              <a:rPr lang="en-US" sz="1400" dirty="0"/>
              <a:t>. </a:t>
            </a:r>
            <a:r>
              <a:rPr lang="en-US" sz="1400" dirty="0">
                <a:hlinkClick r:id="rId11"/>
              </a:rPr>
              <a:t>Analysis of perceptron-based active learning</a:t>
            </a:r>
            <a:r>
              <a:rPr lang="en-US" sz="1400" dirty="0"/>
              <a:t>.  COLT-05.</a:t>
            </a:r>
          </a:p>
          <a:p>
            <a:pPr>
              <a:lnSpc>
                <a:spcPct val="110000"/>
              </a:lnSpc>
              <a:spcBef>
                <a:spcPct val="30000"/>
              </a:spcBef>
            </a:pPr>
            <a:r>
              <a:rPr lang="en-US" sz="1400" dirty="0"/>
              <a:t>H. S. </a:t>
            </a:r>
            <a:r>
              <a:rPr lang="en-US" sz="1400" dirty="0" err="1"/>
              <a:t>Seung</a:t>
            </a:r>
            <a:r>
              <a:rPr lang="en-US" sz="1400" dirty="0"/>
              <a:t>,  M. </a:t>
            </a:r>
            <a:r>
              <a:rPr lang="en-US" sz="1400" dirty="0" err="1"/>
              <a:t>Opper</a:t>
            </a:r>
            <a:r>
              <a:rPr lang="en-US" sz="1400" dirty="0"/>
              <a:t>, and H. </a:t>
            </a:r>
            <a:r>
              <a:rPr lang="en-US" sz="1400" dirty="0" err="1"/>
              <a:t>Sompolinski</a:t>
            </a:r>
            <a:r>
              <a:rPr lang="en-US" sz="1400" dirty="0"/>
              <a:t>. 1992. </a:t>
            </a:r>
            <a:r>
              <a:rPr lang="en-US" sz="1400" dirty="0">
                <a:hlinkClick r:id="rId12"/>
              </a:rPr>
              <a:t>Query by committee</a:t>
            </a:r>
            <a:r>
              <a:rPr lang="en-US" sz="1400" dirty="0"/>
              <a:t>. COLT-92, pages 287--294. </a:t>
            </a:r>
          </a:p>
          <a:p>
            <a:pPr>
              <a:lnSpc>
                <a:spcPct val="110000"/>
              </a:lnSpc>
              <a:spcBef>
                <a:spcPct val="30000"/>
              </a:spcBef>
              <a:buFontTx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956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 Papers</a:t>
            </a:r>
          </a:p>
        </p:txBody>
      </p:sp>
      <p:sp>
        <p:nvSpPr>
          <p:cNvPr id="32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00100"/>
            <a:ext cx="8229600" cy="423151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30000"/>
              </a:spcBef>
              <a:buFontTx/>
              <a:buNone/>
            </a:pPr>
            <a:endParaRPr lang="en-US" sz="1400" dirty="0"/>
          </a:p>
          <a:p>
            <a:pPr>
              <a:spcBef>
                <a:spcPct val="30000"/>
              </a:spcBef>
            </a:pPr>
            <a:r>
              <a:rPr lang="en-US" sz="1400" dirty="0"/>
              <a:t>Antoine </a:t>
            </a:r>
            <a:r>
              <a:rPr lang="en-US" sz="1400" dirty="0" err="1"/>
              <a:t>Bordes</a:t>
            </a:r>
            <a:r>
              <a:rPr lang="en-US" sz="1400" dirty="0"/>
              <a:t>, </a:t>
            </a:r>
            <a:r>
              <a:rPr lang="en-US" sz="1400" dirty="0" err="1"/>
              <a:t>Seyda</a:t>
            </a:r>
            <a:r>
              <a:rPr lang="en-US" sz="1400" dirty="0"/>
              <a:t> </a:t>
            </a:r>
            <a:r>
              <a:rPr lang="en-US" sz="1400" dirty="0" err="1"/>
              <a:t>Ertekin</a:t>
            </a:r>
            <a:r>
              <a:rPr lang="en-US" sz="1400" dirty="0"/>
              <a:t>, Jason Weston, Leon </a:t>
            </a:r>
            <a:r>
              <a:rPr lang="en-US" sz="1400" dirty="0" err="1"/>
              <a:t>Bottou</a:t>
            </a:r>
            <a:r>
              <a:rPr lang="en-US" sz="1400" dirty="0"/>
              <a:t>. </a:t>
            </a:r>
            <a:r>
              <a:rPr lang="en-US" sz="1400" dirty="0">
                <a:hlinkClick r:id="rId3"/>
              </a:rPr>
              <a:t>Fast Kernel Classifiers with Online and Active Learning</a:t>
            </a:r>
            <a:r>
              <a:rPr lang="en-US" sz="1400" dirty="0"/>
              <a:t>. Journal of Machine Learning Research (JMLR), vol. 6, pp. 1579-1619, 2005.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Simon Tong, Daphne </a:t>
            </a:r>
            <a:r>
              <a:rPr lang="en-US" sz="1400" dirty="0" err="1"/>
              <a:t>Koller</a:t>
            </a:r>
            <a:r>
              <a:rPr lang="en-US" sz="1400" dirty="0"/>
              <a:t>. </a:t>
            </a:r>
            <a:r>
              <a:rPr lang="en-US" sz="1400" dirty="0">
                <a:hlinkClick r:id="rId4"/>
              </a:rPr>
              <a:t>Support Vector Machine Active Learning with Applications to Text Classification</a:t>
            </a:r>
            <a:r>
              <a:rPr lang="en-US" sz="1400" dirty="0"/>
              <a:t>. Journal of Machine Learning Research. Volume 2, pages 45-66. 2001.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Y. Freund, H. S.  </a:t>
            </a:r>
            <a:r>
              <a:rPr lang="en-US" sz="1400" dirty="0" err="1"/>
              <a:t>Seung</a:t>
            </a:r>
            <a:r>
              <a:rPr lang="en-US" sz="1400" dirty="0"/>
              <a:t>,  E. Shamir,  N. </a:t>
            </a:r>
            <a:r>
              <a:rPr lang="en-US" sz="1400" dirty="0" err="1"/>
              <a:t>Tishby</a:t>
            </a:r>
            <a:r>
              <a:rPr lang="en-US" sz="1400" dirty="0"/>
              <a:t>. 1997. </a:t>
            </a:r>
            <a:r>
              <a:rPr lang="en-US" sz="1400" dirty="0">
                <a:hlinkClick r:id="rId5"/>
              </a:rPr>
              <a:t>Selective sampling using the query by committee algorithm.</a:t>
            </a:r>
            <a:r>
              <a:rPr lang="en-US" sz="1400" dirty="0"/>
              <a:t> Machine Learning, 28:133--168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David Cohn, </a:t>
            </a:r>
            <a:r>
              <a:rPr lang="en-US" sz="1400" dirty="0" err="1"/>
              <a:t>Zoubin</a:t>
            </a:r>
            <a:r>
              <a:rPr lang="en-US" sz="1400" dirty="0"/>
              <a:t> </a:t>
            </a:r>
            <a:r>
              <a:rPr lang="en-US" sz="1400" dirty="0" err="1"/>
              <a:t>Ghahramani</a:t>
            </a:r>
            <a:r>
              <a:rPr lang="en-US" sz="1400" dirty="0"/>
              <a:t>, and Michael Jordan. </a:t>
            </a:r>
            <a:r>
              <a:rPr lang="en-US" sz="1400" dirty="0">
                <a:hlinkClick r:id="rId6"/>
              </a:rPr>
              <a:t>Active learning with statistical models</a:t>
            </a:r>
            <a:r>
              <a:rPr lang="en-US" sz="1400" dirty="0"/>
              <a:t>, Journal of Artificial Intelligence Research, (4): 129-145, 1996.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David Cohn, Les Atlas and Richard Ladner. </a:t>
            </a:r>
            <a:r>
              <a:rPr lang="en-US" sz="1400" dirty="0">
                <a:hlinkClick r:id="rId7"/>
              </a:rPr>
              <a:t>Improving generalization with active learning</a:t>
            </a:r>
            <a:r>
              <a:rPr lang="en-US" sz="1400" dirty="0"/>
              <a:t>, Machine Learning 15(2):201-221, 1994.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D. J. C. Mackay. </a:t>
            </a:r>
            <a:r>
              <a:rPr lang="en-US" sz="1400" dirty="0">
                <a:hlinkClick r:id="rId8"/>
              </a:rPr>
              <a:t>Information-Based Objective Functions for Active Data Selection</a:t>
            </a:r>
            <a:r>
              <a:rPr lang="en-US" sz="1400" dirty="0"/>
              <a:t>. Neural </a:t>
            </a:r>
            <a:r>
              <a:rPr lang="en-US" sz="1400" dirty="0" err="1"/>
              <a:t>Comput</a:t>
            </a:r>
            <a:r>
              <a:rPr lang="en-US" sz="1400" dirty="0"/>
              <a:t>., vol. 4, no. 4, pp. 590--604, 1992.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Haussler, D., Kearns, M., and </a:t>
            </a:r>
            <a:r>
              <a:rPr lang="en-US" sz="1400" dirty="0" err="1"/>
              <a:t>Schapire</a:t>
            </a:r>
            <a:r>
              <a:rPr lang="en-US" sz="1400" dirty="0"/>
              <a:t>, R. E. (1994). </a:t>
            </a:r>
            <a:r>
              <a:rPr lang="en-US" sz="1400" dirty="0">
                <a:hlinkClick r:id="rId9"/>
              </a:rPr>
              <a:t>Bounds on the sample complexity of Bayesian learning using information theory and the VC dimension</a:t>
            </a:r>
            <a:r>
              <a:rPr lang="en-US" sz="1400" dirty="0"/>
              <a:t>. Machine Learning, 14, 83--113</a:t>
            </a:r>
          </a:p>
          <a:p>
            <a:pPr>
              <a:spcBef>
                <a:spcPct val="30000"/>
              </a:spcBef>
            </a:pPr>
            <a:r>
              <a:rPr lang="en-US" sz="1400" dirty="0" err="1"/>
              <a:t>Fedorov</a:t>
            </a:r>
            <a:r>
              <a:rPr lang="en-US" sz="1400" dirty="0"/>
              <a:t>, V. V. 1972. Theory of optimal experiment. Academic Press.</a:t>
            </a:r>
          </a:p>
          <a:p>
            <a:pPr>
              <a:spcBef>
                <a:spcPct val="30000"/>
              </a:spcBef>
            </a:pPr>
            <a:r>
              <a:rPr lang="en-US" sz="1400" dirty="0"/>
              <a:t>Saar-</a:t>
            </a:r>
            <a:r>
              <a:rPr lang="en-US" sz="1400" dirty="0" err="1"/>
              <a:t>Tsechansky</a:t>
            </a:r>
            <a:r>
              <a:rPr lang="en-US" sz="1400" dirty="0"/>
              <a:t>, M. and F. Provost.  </a:t>
            </a:r>
            <a:r>
              <a:rPr lang="en-US" sz="1400" dirty="0">
                <a:hlinkClick r:id="rId10"/>
              </a:rPr>
              <a:t>Active Sampling for Class Probability Estimation and Ranking.</a:t>
            </a:r>
            <a:r>
              <a:rPr lang="en-US" sz="1400" dirty="0"/>
              <a:t> </a:t>
            </a:r>
            <a:r>
              <a:rPr lang="en-US" sz="1400" i="1" dirty="0"/>
              <a:t>Machine Learning</a:t>
            </a:r>
            <a:r>
              <a:rPr lang="en-US" sz="1400" dirty="0"/>
              <a:t> 54:2 2004, 153-178. </a:t>
            </a:r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842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027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Recent Computer Vision Methods Using Active Learning (AL)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6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AL in Computer Vision</a:t>
            </a:r>
            <a:endParaRPr lang="en-US" dirty="0"/>
          </a:p>
        </p:txBody>
      </p:sp>
      <p:pic>
        <p:nvPicPr>
          <p:cNvPr id="4" name="Picture 3" descr="Screen Shot 2017-09-28 at 9.5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035"/>
            <a:ext cx="9144000" cy="38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to Annotate </a:t>
            </a:r>
            <a:r>
              <a:rPr lang="en-US" dirty="0" err="1" smtClean="0"/>
              <a:t>ImageNet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Screen Shot 2017-09-28 at 10.2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04" y="1132462"/>
            <a:ext cx="4572000" cy="3950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9704" y="4572000"/>
            <a:ext cx="21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Jia</a:t>
            </a:r>
            <a:r>
              <a:rPr lang="en-US" b="1" dirty="0" smtClean="0"/>
              <a:t> Li et al. IJCV 2009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0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on a Budget</a:t>
            </a:r>
            <a:endParaRPr lang="en-US" dirty="0"/>
          </a:p>
        </p:txBody>
      </p:sp>
      <p:pic>
        <p:nvPicPr>
          <p:cNvPr id="4" name="Picture 3" descr="Screen Shot 2017-09-28 at 10.31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890"/>
            <a:ext cx="9144000" cy="2993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2095" y="4475238"/>
            <a:ext cx="352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Vijayanarasimhan</a:t>
            </a:r>
            <a:r>
              <a:rPr lang="en-US" b="1" dirty="0" smtClean="0"/>
              <a:t> et al. CVPR 2010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291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8475" y="290285"/>
            <a:ext cx="2779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2011 - 2015</a:t>
            </a:r>
            <a:endParaRPr lang="en-US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8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with weak (cheap) supervision</a:t>
            </a:r>
            <a:endParaRPr lang="en-US" dirty="0"/>
          </a:p>
        </p:txBody>
      </p:sp>
      <p:pic>
        <p:nvPicPr>
          <p:cNvPr id="4" name="Picture 3" descr="Screen Shot 2017-09-28 at 10.35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681"/>
            <a:ext cx="9144000" cy="3707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429" y="469701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Papadopoulus</a:t>
            </a:r>
            <a:r>
              <a:rPr lang="en-US" b="1" dirty="0" smtClean="0"/>
              <a:t> et al. CVPR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29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with weak (cheap) supervision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9429" y="469701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Papadopoulus</a:t>
            </a:r>
            <a:r>
              <a:rPr lang="en-US" b="1" dirty="0" smtClean="0"/>
              <a:t> et al. CVPR 2016</a:t>
            </a:r>
            <a:endParaRPr lang="en-US" b="1" dirty="0"/>
          </a:p>
        </p:txBody>
      </p:sp>
      <p:pic>
        <p:nvPicPr>
          <p:cNvPr id="3" name="Picture 2" descr="Screen Shot 2017-10-05 at 10.43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6" y="1045653"/>
            <a:ext cx="7315200" cy="365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3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 for Human Pose Estimation</a:t>
            </a:r>
            <a:endParaRPr lang="en-US" dirty="0"/>
          </a:p>
        </p:txBody>
      </p:sp>
      <p:pic>
        <p:nvPicPr>
          <p:cNvPr id="4" name="Picture 3" descr="Screen Shot 2017-09-28 at 10.1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6" y="1292374"/>
            <a:ext cx="7772400" cy="35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0" y="365875"/>
            <a:ext cx="411480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03" y="535205"/>
            <a:ext cx="4114800" cy="4063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606" y="4748885"/>
            <a:ext cx="7716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Revisiting Unreasonable Effectiveness of Data in Deep Learning Era. Chen Sun et al., 2017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6586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0271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Active Learning Frontiers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7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to Learn from Noisy Samples</a:t>
            </a:r>
            <a:endParaRPr lang="en-US" dirty="0"/>
          </a:p>
        </p:txBody>
      </p:sp>
      <p:pic>
        <p:nvPicPr>
          <p:cNvPr id="4" name="Picture 3" descr="Screen Shot 2017-09-28 at 10.4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5" y="1086750"/>
            <a:ext cx="8691422" cy="3509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67" y="4717146"/>
            <a:ext cx="239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Yeung</a:t>
            </a:r>
            <a:r>
              <a:rPr lang="en-US" b="1" dirty="0" smtClean="0"/>
              <a:t> et al. CVPR 2017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689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to Learn from Noisy Samples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34667" y="4717146"/>
            <a:ext cx="239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Yeung</a:t>
            </a:r>
            <a:r>
              <a:rPr lang="en-US" b="1" dirty="0" smtClean="0"/>
              <a:t> et al. CVPR 2017</a:t>
            </a:r>
            <a:endParaRPr lang="en-US" b="1" dirty="0"/>
          </a:p>
        </p:txBody>
      </p:sp>
      <p:pic>
        <p:nvPicPr>
          <p:cNvPr id="3" name="Picture 2" descr="Screen Shot 2017-10-05 at 10.50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3229"/>
            <a:ext cx="5930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3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Active Learning from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pic>
        <p:nvPicPr>
          <p:cNvPr id="3" name="Picture 2" descr="Screen Shot 2017-10-05 at 10.5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2" y="1242917"/>
            <a:ext cx="7663334" cy="3307766"/>
          </a:xfrm>
          <a:prstGeom prst="rect">
            <a:avLst/>
          </a:prstGeom>
        </p:spPr>
      </p:pic>
      <p:pic>
        <p:nvPicPr>
          <p:cNvPr id="6" name="Picture 6" descr="binary_entropy_plot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4778" y="1744838"/>
            <a:ext cx="1057931" cy="741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539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Active Learning from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pic>
        <p:nvPicPr>
          <p:cNvPr id="4" name="Picture 3" descr="Screen Shot 2017-10-05 at 10.5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40" y="1312115"/>
            <a:ext cx="7662672" cy="32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Active Learning from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Learn a model able to regress the reduction in generalization error that can be expected by adding a label to a point. This regression model should be able to generalize to novel tasks!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8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1: </a:t>
            </a:r>
            <a:r>
              <a:rPr lang="en-US" dirty="0" smtClean="0"/>
              <a:t>Obtain a labeled dataset.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414" y="2732011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3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2: </a:t>
            </a:r>
            <a:r>
              <a:rPr lang="en-US" dirty="0" smtClean="0"/>
              <a:t>Sample the original labeled set.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414" y="2732011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2577" y="1947226"/>
            <a:ext cx="2112890" cy="591270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 (sampled)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6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58785" y="1848685"/>
            <a:ext cx="2197013" cy="160304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3: </a:t>
            </a:r>
            <a:r>
              <a:rPr lang="en-US" dirty="0" smtClean="0"/>
              <a:t>Fit a model for your target task.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414" y="2732011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2577" y="1947226"/>
            <a:ext cx="2112890" cy="591270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 (sampled)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02577" y="2643970"/>
            <a:ext cx="2112890" cy="723556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8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58785" y="1848685"/>
            <a:ext cx="2197013" cy="160304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4: </a:t>
            </a:r>
            <a:r>
              <a:rPr lang="en-US" dirty="0" smtClean="0"/>
              <a:t>Run model on </a:t>
            </a:r>
            <a:r>
              <a:rPr lang="en-US" b="1" dirty="0" smtClean="0"/>
              <a:t>remaining</a:t>
            </a:r>
            <a:r>
              <a:rPr lang="en-US" dirty="0" smtClean="0"/>
              <a:t> unlabeled examples.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414" y="2732011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2577" y="1947226"/>
            <a:ext cx="2112890" cy="591270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 (sampled)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02577" y="2643970"/>
            <a:ext cx="2112890" cy="723556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1629" y="3829639"/>
            <a:ext cx="2112890" cy="591270"/>
          </a:xfrm>
          <a:prstGeom prst="rect">
            <a:avLst/>
          </a:prstGeom>
          <a:solidFill>
            <a:srgbClr val="FB9A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Unlabeled samples (fake)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8890" y="3407319"/>
            <a:ext cx="0" cy="422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9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before Deep Learning …</a:t>
            </a:r>
            <a:endParaRPr lang="en-US" dirty="0"/>
          </a:p>
        </p:txBody>
      </p:sp>
      <p:pic>
        <p:nvPicPr>
          <p:cNvPr id="5" name="Picture 4" descr="Screen Shot 2017-09-28 at 8.5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9" y="1135799"/>
            <a:ext cx="5303520" cy="38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3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58785" y="1848685"/>
            <a:ext cx="2197013" cy="160304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5: </a:t>
            </a:r>
            <a:r>
              <a:rPr lang="en-US" dirty="0" err="1" smtClean="0"/>
              <a:t>Concat</a:t>
            </a:r>
            <a:r>
              <a:rPr lang="en-US" dirty="0" smtClean="0"/>
              <a:t>. model and predictions state.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414" y="2732011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2577" y="1947226"/>
            <a:ext cx="2112890" cy="591270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Labeled dataset (sampled)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02577" y="2643970"/>
            <a:ext cx="2112890" cy="723556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1629" y="3829639"/>
            <a:ext cx="2112890" cy="591270"/>
          </a:xfrm>
          <a:prstGeom prst="rect">
            <a:avLst/>
          </a:prstGeom>
          <a:solidFill>
            <a:srgbClr val="FB9A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Unlabeled samples (fake)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05593" y="2386664"/>
            <a:ext cx="807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Model </a:t>
            </a:r>
          </a:p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88642" y="3506473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Pred.</a:t>
            </a:r>
          </a:p>
          <a:p>
            <a:pPr algn="ctr"/>
            <a:r>
              <a:rPr lang="en-US" b="1" dirty="0" smtClean="0"/>
              <a:t>State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08890" y="3407319"/>
            <a:ext cx="0" cy="422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r 17"/>
          <p:cNvSpPr/>
          <p:nvPr/>
        </p:nvSpPr>
        <p:spPr>
          <a:xfrm>
            <a:off x="6097222" y="3367526"/>
            <a:ext cx="365760" cy="365760"/>
          </a:xfrm>
          <a:prstGeom prst="flowChartOr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8" idx="3"/>
            <a:endCxn id="18" idx="4"/>
          </p:cNvCxnSpPr>
          <p:nvPr/>
        </p:nvCxnSpPr>
        <p:spPr>
          <a:xfrm flipV="1">
            <a:off x="5104519" y="3733286"/>
            <a:ext cx="1175583" cy="39198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8" idx="0"/>
          </p:cNvCxnSpPr>
          <p:nvPr/>
        </p:nvCxnSpPr>
        <p:spPr>
          <a:xfrm>
            <a:off x="5188642" y="3022046"/>
            <a:ext cx="1091460" cy="34548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71835" y="3552570"/>
            <a:ext cx="54618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018021" y="3396370"/>
            <a:ext cx="1668779" cy="325967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5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6: </a:t>
            </a:r>
            <a:r>
              <a:rPr lang="en-US" dirty="0" smtClean="0"/>
              <a:t>Evaluate Model on validation set.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42812" y="2012926"/>
            <a:ext cx="2197013" cy="1603043"/>
            <a:chOff x="2958785" y="1848685"/>
            <a:chExt cx="2197013" cy="1603043"/>
          </a:xfrm>
        </p:grpSpPr>
        <p:sp>
          <p:nvSpPr>
            <p:cNvPr id="17" name="Rectangle 16"/>
            <p:cNvSpPr/>
            <p:nvPr/>
          </p:nvSpPr>
          <p:spPr>
            <a:xfrm>
              <a:off x="2958785" y="1848685"/>
              <a:ext cx="2197013" cy="1603043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02577" y="1947226"/>
              <a:ext cx="2112890" cy="591270"/>
            </a:xfrm>
            <a:prstGeom prst="rect">
              <a:avLst/>
            </a:prstGeom>
            <a:solidFill>
              <a:srgbClr val="33A02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Labeled dataset (sampled)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02577" y="2643970"/>
              <a:ext cx="2112890" cy="723556"/>
            </a:xfrm>
            <a:prstGeom prst="rect">
              <a:avLst/>
            </a:prstGeom>
            <a:solidFill>
              <a:srgbClr val="33A02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2758788" y="2808211"/>
            <a:ext cx="6240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5637" y="2512576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 on Validation set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553361" y="2808211"/>
            <a:ext cx="13107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85785" y="2813527"/>
            <a:ext cx="11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Validation</a:t>
            </a:r>
          </a:p>
          <a:p>
            <a:pPr algn="ctr"/>
            <a:r>
              <a:rPr lang="en-US" b="1" dirty="0" smtClean="0"/>
              <a:t>Error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381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7: </a:t>
            </a:r>
            <a:r>
              <a:rPr lang="en-US" dirty="0" smtClean="0"/>
              <a:t>Subtract previous val. Error.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42812" y="2012926"/>
            <a:ext cx="2197013" cy="1603043"/>
            <a:chOff x="2958785" y="1848685"/>
            <a:chExt cx="2197013" cy="1603043"/>
          </a:xfrm>
        </p:grpSpPr>
        <p:sp>
          <p:nvSpPr>
            <p:cNvPr id="17" name="Rectangle 16"/>
            <p:cNvSpPr/>
            <p:nvPr/>
          </p:nvSpPr>
          <p:spPr>
            <a:xfrm>
              <a:off x="2958785" y="1848685"/>
              <a:ext cx="2197013" cy="1603043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02577" y="1947226"/>
              <a:ext cx="2112890" cy="591270"/>
            </a:xfrm>
            <a:prstGeom prst="rect">
              <a:avLst/>
            </a:prstGeom>
            <a:solidFill>
              <a:srgbClr val="33A02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Labeled dataset (sampled)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002577" y="2643970"/>
              <a:ext cx="2112890" cy="723556"/>
            </a:xfrm>
            <a:prstGeom prst="rect">
              <a:avLst/>
            </a:prstGeom>
            <a:solidFill>
              <a:srgbClr val="33A02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  <a:endParaRPr lang="en-US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2758788" y="2808211"/>
            <a:ext cx="6240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5637" y="2512576"/>
            <a:ext cx="2112890" cy="591270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 on Validation set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553361" y="2808211"/>
            <a:ext cx="13107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85785" y="2813527"/>
            <a:ext cx="11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Validation</a:t>
            </a:r>
          </a:p>
          <a:p>
            <a:pPr algn="ctr"/>
            <a:r>
              <a:rPr lang="en-US" b="1" dirty="0" smtClean="0"/>
              <a:t>Error</a:t>
            </a:r>
            <a:endParaRPr lang="en-US" b="1" dirty="0"/>
          </a:p>
        </p:txBody>
      </p:sp>
      <p:sp>
        <p:nvSpPr>
          <p:cNvPr id="30" name="Connector 29"/>
          <p:cNvSpPr/>
          <p:nvPr/>
        </p:nvSpPr>
        <p:spPr>
          <a:xfrm>
            <a:off x="6864150" y="2658941"/>
            <a:ext cx="284639" cy="28646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6864150" y="2669724"/>
            <a:ext cx="274320" cy="274320"/>
          </a:xfrm>
          <a:prstGeom prst="mathMinus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005006" y="2969181"/>
            <a:ext cx="0" cy="981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54242" y="3893547"/>
            <a:ext cx="170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Previous</a:t>
            </a:r>
          </a:p>
          <a:p>
            <a:pPr algn="ctr"/>
            <a:r>
              <a:rPr lang="en-US" b="1" dirty="0" smtClean="0"/>
              <a:t>Validation Error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7576652" y="2638919"/>
            <a:ext cx="896811" cy="325967"/>
          </a:xfrm>
          <a:prstGeom prst="rect">
            <a:avLst/>
          </a:prstGeom>
          <a:solidFill>
            <a:srgbClr val="FB9A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8470" y="2808211"/>
            <a:ext cx="4263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12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learn the regression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8: </a:t>
            </a:r>
            <a:r>
              <a:rPr lang="en-US" dirty="0" smtClean="0"/>
              <a:t>Construct observation matrix and target vector.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928489" y="2639828"/>
            <a:ext cx="2112890" cy="1954795"/>
          </a:xfrm>
          <a:prstGeom prst="rect">
            <a:avLst/>
          </a:prstGeom>
          <a:solidFill>
            <a:srgbClr val="33A02C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23556" y="22704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Observations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5159774" y="2639828"/>
            <a:ext cx="469848" cy="1954795"/>
          </a:xfrm>
          <a:prstGeom prst="rect">
            <a:avLst/>
          </a:prstGeom>
          <a:solidFill>
            <a:srgbClr val="FB9A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08097" y="2270496"/>
            <a:ext cx="8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Targets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6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it work?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5279" y="471714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Konyushkova</a:t>
            </a:r>
            <a:r>
              <a:rPr lang="en-US" b="1" dirty="0" smtClean="0"/>
              <a:t> et al. NIPS 2017</a:t>
            </a:r>
            <a:endParaRPr lang="en-US" b="1" dirty="0"/>
          </a:p>
        </p:txBody>
      </p:sp>
      <p:pic>
        <p:nvPicPr>
          <p:cNvPr id="4" name="Picture 3" descr="Screen Shot 2017-10-05 at 11.46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2" y="1075144"/>
            <a:ext cx="7315200" cy="36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before Deep Learning …</a:t>
            </a:r>
            <a:endParaRPr lang="en-US" dirty="0"/>
          </a:p>
        </p:txBody>
      </p:sp>
      <p:pic>
        <p:nvPicPr>
          <p:cNvPr id="5" name="Picture 4" descr="Screen Shot 2017-09-28 at 8.5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9" y="1135799"/>
            <a:ext cx="5303520" cy="3889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5" y="1028100"/>
            <a:ext cx="3048000" cy="1537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19" y="2540929"/>
            <a:ext cx="3307152" cy="23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Smartly Annotating Samples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89429" y="1149402"/>
            <a:ext cx="1" cy="3616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9429" y="4765520"/>
            <a:ext cx="799737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1802" y="4717140"/>
            <a:ext cx="203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89521" y="2220695"/>
            <a:ext cx="24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Task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Smartly Annotating Samples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89429" y="1149402"/>
            <a:ext cx="1" cy="3616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9429" y="4765520"/>
            <a:ext cx="799737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1802" y="4717140"/>
            <a:ext cx="203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89521" y="2220695"/>
            <a:ext cx="24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Task Performance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689428" y="1819696"/>
            <a:ext cx="7632095" cy="2933733"/>
          </a:xfrm>
          <a:custGeom>
            <a:avLst/>
            <a:gdLst>
              <a:gd name="connsiteX0" fmla="*/ 0 w 7801428"/>
              <a:gd name="connsiteY0" fmla="*/ 2930113 h 2930113"/>
              <a:gd name="connsiteX1" fmla="*/ 810381 w 7801428"/>
              <a:gd name="connsiteY1" fmla="*/ 1672208 h 2930113"/>
              <a:gd name="connsiteX2" fmla="*/ 1608666 w 7801428"/>
              <a:gd name="connsiteY2" fmla="*/ 1188398 h 2930113"/>
              <a:gd name="connsiteX3" fmla="*/ 2721428 w 7801428"/>
              <a:gd name="connsiteY3" fmla="*/ 825541 h 2930113"/>
              <a:gd name="connsiteX4" fmla="*/ 3519714 w 7801428"/>
              <a:gd name="connsiteY4" fmla="*/ 668303 h 2930113"/>
              <a:gd name="connsiteX5" fmla="*/ 4426857 w 7801428"/>
              <a:gd name="connsiteY5" fmla="*/ 498970 h 2930113"/>
              <a:gd name="connsiteX6" fmla="*/ 5225142 w 7801428"/>
              <a:gd name="connsiteY6" fmla="*/ 353827 h 2930113"/>
              <a:gd name="connsiteX7" fmla="*/ 6120190 w 7801428"/>
              <a:gd name="connsiteY7" fmla="*/ 220779 h 2930113"/>
              <a:gd name="connsiteX8" fmla="*/ 6858000 w 7801428"/>
              <a:gd name="connsiteY8" fmla="*/ 111922 h 2930113"/>
              <a:gd name="connsiteX9" fmla="*/ 7632095 w 7801428"/>
              <a:gd name="connsiteY9" fmla="*/ 3065 h 2930113"/>
              <a:gd name="connsiteX10" fmla="*/ 7801428 w 7801428"/>
              <a:gd name="connsiteY10" fmla="*/ 3065 h 2930113"/>
              <a:gd name="connsiteX0" fmla="*/ 0 w 7801428"/>
              <a:gd name="connsiteY0" fmla="*/ 3023810 h 3023810"/>
              <a:gd name="connsiteX1" fmla="*/ 810381 w 7801428"/>
              <a:gd name="connsiteY1" fmla="*/ 1765905 h 3023810"/>
              <a:gd name="connsiteX2" fmla="*/ 1608666 w 7801428"/>
              <a:gd name="connsiteY2" fmla="*/ 1282095 h 3023810"/>
              <a:gd name="connsiteX3" fmla="*/ 2721428 w 7801428"/>
              <a:gd name="connsiteY3" fmla="*/ 919238 h 3023810"/>
              <a:gd name="connsiteX4" fmla="*/ 3519714 w 7801428"/>
              <a:gd name="connsiteY4" fmla="*/ 762000 h 3023810"/>
              <a:gd name="connsiteX5" fmla="*/ 4426857 w 7801428"/>
              <a:gd name="connsiteY5" fmla="*/ 592667 h 3023810"/>
              <a:gd name="connsiteX6" fmla="*/ 5225142 w 7801428"/>
              <a:gd name="connsiteY6" fmla="*/ 447524 h 3023810"/>
              <a:gd name="connsiteX7" fmla="*/ 6120190 w 7801428"/>
              <a:gd name="connsiteY7" fmla="*/ 314476 h 3023810"/>
              <a:gd name="connsiteX8" fmla="*/ 6858000 w 7801428"/>
              <a:gd name="connsiteY8" fmla="*/ 205619 h 3023810"/>
              <a:gd name="connsiteX9" fmla="*/ 7632095 w 7801428"/>
              <a:gd name="connsiteY9" fmla="*/ 96762 h 3023810"/>
              <a:gd name="connsiteX10" fmla="*/ 7801428 w 7801428"/>
              <a:gd name="connsiteY10" fmla="*/ 0 h 3023810"/>
              <a:gd name="connsiteX0" fmla="*/ 0 w 7765142"/>
              <a:gd name="connsiteY0" fmla="*/ 2933733 h 2933733"/>
              <a:gd name="connsiteX1" fmla="*/ 810381 w 7765142"/>
              <a:gd name="connsiteY1" fmla="*/ 1675828 h 2933733"/>
              <a:gd name="connsiteX2" fmla="*/ 1608666 w 7765142"/>
              <a:gd name="connsiteY2" fmla="*/ 1192018 h 2933733"/>
              <a:gd name="connsiteX3" fmla="*/ 2721428 w 7765142"/>
              <a:gd name="connsiteY3" fmla="*/ 829161 h 2933733"/>
              <a:gd name="connsiteX4" fmla="*/ 3519714 w 7765142"/>
              <a:gd name="connsiteY4" fmla="*/ 671923 h 2933733"/>
              <a:gd name="connsiteX5" fmla="*/ 4426857 w 7765142"/>
              <a:gd name="connsiteY5" fmla="*/ 502590 h 2933733"/>
              <a:gd name="connsiteX6" fmla="*/ 5225142 w 7765142"/>
              <a:gd name="connsiteY6" fmla="*/ 357447 h 2933733"/>
              <a:gd name="connsiteX7" fmla="*/ 6120190 w 7765142"/>
              <a:gd name="connsiteY7" fmla="*/ 224399 h 2933733"/>
              <a:gd name="connsiteX8" fmla="*/ 6858000 w 7765142"/>
              <a:gd name="connsiteY8" fmla="*/ 115542 h 2933733"/>
              <a:gd name="connsiteX9" fmla="*/ 7632095 w 7765142"/>
              <a:gd name="connsiteY9" fmla="*/ 6685 h 2933733"/>
              <a:gd name="connsiteX10" fmla="*/ 7765142 w 7765142"/>
              <a:gd name="connsiteY10" fmla="*/ 321161 h 2933733"/>
              <a:gd name="connsiteX0" fmla="*/ 0 w 7632095"/>
              <a:gd name="connsiteY0" fmla="*/ 2933733 h 2933733"/>
              <a:gd name="connsiteX1" fmla="*/ 810381 w 7632095"/>
              <a:gd name="connsiteY1" fmla="*/ 1675828 h 2933733"/>
              <a:gd name="connsiteX2" fmla="*/ 1608666 w 7632095"/>
              <a:gd name="connsiteY2" fmla="*/ 1192018 h 2933733"/>
              <a:gd name="connsiteX3" fmla="*/ 2721428 w 7632095"/>
              <a:gd name="connsiteY3" fmla="*/ 829161 h 2933733"/>
              <a:gd name="connsiteX4" fmla="*/ 3519714 w 7632095"/>
              <a:gd name="connsiteY4" fmla="*/ 671923 h 2933733"/>
              <a:gd name="connsiteX5" fmla="*/ 4426857 w 7632095"/>
              <a:gd name="connsiteY5" fmla="*/ 502590 h 2933733"/>
              <a:gd name="connsiteX6" fmla="*/ 5225142 w 7632095"/>
              <a:gd name="connsiteY6" fmla="*/ 357447 h 2933733"/>
              <a:gd name="connsiteX7" fmla="*/ 6120190 w 7632095"/>
              <a:gd name="connsiteY7" fmla="*/ 224399 h 2933733"/>
              <a:gd name="connsiteX8" fmla="*/ 6858000 w 7632095"/>
              <a:gd name="connsiteY8" fmla="*/ 115542 h 2933733"/>
              <a:gd name="connsiteX9" fmla="*/ 7632095 w 7632095"/>
              <a:gd name="connsiteY9" fmla="*/ 6685 h 29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2095" h="2933733">
                <a:moveTo>
                  <a:pt x="0" y="2933733"/>
                </a:moveTo>
                <a:cubicBezTo>
                  <a:pt x="271135" y="2449923"/>
                  <a:pt x="542270" y="1966114"/>
                  <a:pt x="810381" y="1675828"/>
                </a:cubicBezTo>
                <a:cubicBezTo>
                  <a:pt x="1078492" y="1385542"/>
                  <a:pt x="1290158" y="1333129"/>
                  <a:pt x="1608666" y="1192018"/>
                </a:cubicBezTo>
                <a:cubicBezTo>
                  <a:pt x="1927174" y="1050907"/>
                  <a:pt x="2402920" y="915843"/>
                  <a:pt x="2721428" y="829161"/>
                </a:cubicBezTo>
                <a:cubicBezTo>
                  <a:pt x="3039936" y="742479"/>
                  <a:pt x="3519714" y="671923"/>
                  <a:pt x="3519714" y="671923"/>
                </a:cubicBezTo>
                <a:lnTo>
                  <a:pt x="4426857" y="502590"/>
                </a:lnTo>
                <a:lnTo>
                  <a:pt x="5225142" y="357447"/>
                </a:lnTo>
                <a:cubicBezTo>
                  <a:pt x="5507364" y="311082"/>
                  <a:pt x="6120190" y="224399"/>
                  <a:pt x="6120190" y="224399"/>
                </a:cubicBezTo>
                <a:lnTo>
                  <a:pt x="6858000" y="115542"/>
                </a:lnTo>
                <a:cubicBezTo>
                  <a:pt x="7116032" y="79256"/>
                  <a:pt x="7480905" y="-27585"/>
                  <a:pt x="7632095" y="6685"/>
                </a:cubicBezTo>
              </a:path>
            </a:pathLst>
          </a:custGeom>
          <a:ln w="50800">
            <a:solidFill>
              <a:srgbClr val="FB9A9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21044962">
            <a:off x="6406106" y="1959435"/>
            <a:ext cx="193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B9A99"/>
                </a:solidFill>
              </a:rPr>
              <a:t>“Passive” learning</a:t>
            </a:r>
            <a:endParaRPr lang="en-US" i="1" dirty="0">
              <a:solidFill>
                <a:srgbClr val="FB9A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0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Smartly Annotating Samples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89429" y="1149402"/>
            <a:ext cx="1" cy="3616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9429" y="4765520"/>
            <a:ext cx="799737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1802" y="4717140"/>
            <a:ext cx="203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Samples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89521" y="2220695"/>
            <a:ext cx="249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Vision Task Performance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689428" y="1819696"/>
            <a:ext cx="7632095" cy="2933733"/>
          </a:xfrm>
          <a:custGeom>
            <a:avLst/>
            <a:gdLst>
              <a:gd name="connsiteX0" fmla="*/ 0 w 7801428"/>
              <a:gd name="connsiteY0" fmla="*/ 2930113 h 2930113"/>
              <a:gd name="connsiteX1" fmla="*/ 810381 w 7801428"/>
              <a:gd name="connsiteY1" fmla="*/ 1672208 h 2930113"/>
              <a:gd name="connsiteX2" fmla="*/ 1608666 w 7801428"/>
              <a:gd name="connsiteY2" fmla="*/ 1188398 h 2930113"/>
              <a:gd name="connsiteX3" fmla="*/ 2721428 w 7801428"/>
              <a:gd name="connsiteY3" fmla="*/ 825541 h 2930113"/>
              <a:gd name="connsiteX4" fmla="*/ 3519714 w 7801428"/>
              <a:gd name="connsiteY4" fmla="*/ 668303 h 2930113"/>
              <a:gd name="connsiteX5" fmla="*/ 4426857 w 7801428"/>
              <a:gd name="connsiteY5" fmla="*/ 498970 h 2930113"/>
              <a:gd name="connsiteX6" fmla="*/ 5225142 w 7801428"/>
              <a:gd name="connsiteY6" fmla="*/ 353827 h 2930113"/>
              <a:gd name="connsiteX7" fmla="*/ 6120190 w 7801428"/>
              <a:gd name="connsiteY7" fmla="*/ 220779 h 2930113"/>
              <a:gd name="connsiteX8" fmla="*/ 6858000 w 7801428"/>
              <a:gd name="connsiteY8" fmla="*/ 111922 h 2930113"/>
              <a:gd name="connsiteX9" fmla="*/ 7632095 w 7801428"/>
              <a:gd name="connsiteY9" fmla="*/ 3065 h 2930113"/>
              <a:gd name="connsiteX10" fmla="*/ 7801428 w 7801428"/>
              <a:gd name="connsiteY10" fmla="*/ 3065 h 2930113"/>
              <a:gd name="connsiteX0" fmla="*/ 0 w 7801428"/>
              <a:gd name="connsiteY0" fmla="*/ 3023810 h 3023810"/>
              <a:gd name="connsiteX1" fmla="*/ 810381 w 7801428"/>
              <a:gd name="connsiteY1" fmla="*/ 1765905 h 3023810"/>
              <a:gd name="connsiteX2" fmla="*/ 1608666 w 7801428"/>
              <a:gd name="connsiteY2" fmla="*/ 1282095 h 3023810"/>
              <a:gd name="connsiteX3" fmla="*/ 2721428 w 7801428"/>
              <a:gd name="connsiteY3" fmla="*/ 919238 h 3023810"/>
              <a:gd name="connsiteX4" fmla="*/ 3519714 w 7801428"/>
              <a:gd name="connsiteY4" fmla="*/ 762000 h 3023810"/>
              <a:gd name="connsiteX5" fmla="*/ 4426857 w 7801428"/>
              <a:gd name="connsiteY5" fmla="*/ 592667 h 3023810"/>
              <a:gd name="connsiteX6" fmla="*/ 5225142 w 7801428"/>
              <a:gd name="connsiteY6" fmla="*/ 447524 h 3023810"/>
              <a:gd name="connsiteX7" fmla="*/ 6120190 w 7801428"/>
              <a:gd name="connsiteY7" fmla="*/ 314476 h 3023810"/>
              <a:gd name="connsiteX8" fmla="*/ 6858000 w 7801428"/>
              <a:gd name="connsiteY8" fmla="*/ 205619 h 3023810"/>
              <a:gd name="connsiteX9" fmla="*/ 7632095 w 7801428"/>
              <a:gd name="connsiteY9" fmla="*/ 96762 h 3023810"/>
              <a:gd name="connsiteX10" fmla="*/ 7801428 w 7801428"/>
              <a:gd name="connsiteY10" fmla="*/ 0 h 3023810"/>
              <a:gd name="connsiteX0" fmla="*/ 0 w 7765142"/>
              <a:gd name="connsiteY0" fmla="*/ 2933733 h 2933733"/>
              <a:gd name="connsiteX1" fmla="*/ 810381 w 7765142"/>
              <a:gd name="connsiteY1" fmla="*/ 1675828 h 2933733"/>
              <a:gd name="connsiteX2" fmla="*/ 1608666 w 7765142"/>
              <a:gd name="connsiteY2" fmla="*/ 1192018 h 2933733"/>
              <a:gd name="connsiteX3" fmla="*/ 2721428 w 7765142"/>
              <a:gd name="connsiteY3" fmla="*/ 829161 h 2933733"/>
              <a:gd name="connsiteX4" fmla="*/ 3519714 w 7765142"/>
              <a:gd name="connsiteY4" fmla="*/ 671923 h 2933733"/>
              <a:gd name="connsiteX5" fmla="*/ 4426857 w 7765142"/>
              <a:gd name="connsiteY5" fmla="*/ 502590 h 2933733"/>
              <a:gd name="connsiteX6" fmla="*/ 5225142 w 7765142"/>
              <a:gd name="connsiteY6" fmla="*/ 357447 h 2933733"/>
              <a:gd name="connsiteX7" fmla="*/ 6120190 w 7765142"/>
              <a:gd name="connsiteY7" fmla="*/ 224399 h 2933733"/>
              <a:gd name="connsiteX8" fmla="*/ 6858000 w 7765142"/>
              <a:gd name="connsiteY8" fmla="*/ 115542 h 2933733"/>
              <a:gd name="connsiteX9" fmla="*/ 7632095 w 7765142"/>
              <a:gd name="connsiteY9" fmla="*/ 6685 h 2933733"/>
              <a:gd name="connsiteX10" fmla="*/ 7765142 w 7765142"/>
              <a:gd name="connsiteY10" fmla="*/ 321161 h 2933733"/>
              <a:gd name="connsiteX0" fmla="*/ 0 w 7632095"/>
              <a:gd name="connsiteY0" fmla="*/ 2933733 h 2933733"/>
              <a:gd name="connsiteX1" fmla="*/ 810381 w 7632095"/>
              <a:gd name="connsiteY1" fmla="*/ 1675828 h 2933733"/>
              <a:gd name="connsiteX2" fmla="*/ 1608666 w 7632095"/>
              <a:gd name="connsiteY2" fmla="*/ 1192018 h 2933733"/>
              <a:gd name="connsiteX3" fmla="*/ 2721428 w 7632095"/>
              <a:gd name="connsiteY3" fmla="*/ 829161 h 2933733"/>
              <a:gd name="connsiteX4" fmla="*/ 3519714 w 7632095"/>
              <a:gd name="connsiteY4" fmla="*/ 671923 h 2933733"/>
              <a:gd name="connsiteX5" fmla="*/ 4426857 w 7632095"/>
              <a:gd name="connsiteY5" fmla="*/ 502590 h 2933733"/>
              <a:gd name="connsiteX6" fmla="*/ 5225142 w 7632095"/>
              <a:gd name="connsiteY6" fmla="*/ 357447 h 2933733"/>
              <a:gd name="connsiteX7" fmla="*/ 6120190 w 7632095"/>
              <a:gd name="connsiteY7" fmla="*/ 224399 h 2933733"/>
              <a:gd name="connsiteX8" fmla="*/ 6858000 w 7632095"/>
              <a:gd name="connsiteY8" fmla="*/ 115542 h 2933733"/>
              <a:gd name="connsiteX9" fmla="*/ 7632095 w 7632095"/>
              <a:gd name="connsiteY9" fmla="*/ 6685 h 29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2095" h="2933733">
                <a:moveTo>
                  <a:pt x="0" y="2933733"/>
                </a:moveTo>
                <a:cubicBezTo>
                  <a:pt x="271135" y="2449923"/>
                  <a:pt x="542270" y="1966114"/>
                  <a:pt x="810381" y="1675828"/>
                </a:cubicBezTo>
                <a:cubicBezTo>
                  <a:pt x="1078492" y="1385542"/>
                  <a:pt x="1290158" y="1333129"/>
                  <a:pt x="1608666" y="1192018"/>
                </a:cubicBezTo>
                <a:cubicBezTo>
                  <a:pt x="1927174" y="1050907"/>
                  <a:pt x="2402920" y="915843"/>
                  <a:pt x="2721428" y="829161"/>
                </a:cubicBezTo>
                <a:cubicBezTo>
                  <a:pt x="3039936" y="742479"/>
                  <a:pt x="3519714" y="671923"/>
                  <a:pt x="3519714" y="671923"/>
                </a:cubicBezTo>
                <a:lnTo>
                  <a:pt x="4426857" y="502590"/>
                </a:lnTo>
                <a:lnTo>
                  <a:pt x="5225142" y="357447"/>
                </a:lnTo>
                <a:cubicBezTo>
                  <a:pt x="5507364" y="311082"/>
                  <a:pt x="6120190" y="224399"/>
                  <a:pt x="6120190" y="224399"/>
                </a:cubicBezTo>
                <a:lnTo>
                  <a:pt x="6858000" y="115542"/>
                </a:lnTo>
                <a:cubicBezTo>
                  <a:pt x="7116032" y="79256"/>
                  <a:pt x="7480905" y="-27585"/>
                  <a:pt x="7632095" y="6685"/>
                </a:cubicBezTo>
              </a:path>
            </a:pathLst>
          </a:custGeom>
          <a:ln w="50800">
            <a:solidFill>
              <a:srgbClr val="FB9A9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21044962">
            <a:off x="6406106" y="1959435"/>
            <a:ext cx="193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B9A99"/>
                </a:solidFill>
              </a:rPr>
              <a:t>“Passive” learning</a:t>
            </a:r>
            <a:endParaRPr lang="en-US" i="1" dirty="0">
              <a:solidFill>
                <a:srgbClr val="FB9A99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1524" y="1669143"/>
            <a:ext cx="4197047" cy="3035905"/>
          </a:xfrm>
          <a:custGeom>
            <a:avLst/>
            <a:gdLst>
              <a:gd name="connsiteX0" fmla="*/ 0 w 4197047"/>
              <a:gd name="connsiteY0" fmla="*/ 3035905 h 3035905"/>
              <a:gd name="connsiteX1" fmla="*/ 616857 w 4197047"/>
              <a:gd name="connsiteY1" fmla="*/ 1705428 h 3035905"/>
              <a:gd name="connsiteX2" fmla="*/ 1088571 w 4197047"/>
              <a:gd name="connsiteY2" fmla="*/ 955524 h 3035905"/>
              <a:gd name="connsiteX3" fmla="*/ 1657047 w 4197047"/>
              <a:gd name="connsiteY3" fmla="*/ 399143 h 3035905"/>
              <a:gd name="connsiteX4" fmla="*/ 2685143 w 4197047"/>
              <a:gd name="connsiteY4" fmla="*/ 169333 h 3035905"/>
              <a:gd name="connsiteX5" fmla="*/ 3435047 w 4197047"/>
              <a:gd name="connsiteY5" fmla="*/ 72571 h 3035905"/>
              <a:gd name="connsiteX6" fmla="*/ 4197047 w 4197047"/>
              <a:gd name="connsiteY6" fmla="*/ 0 h 303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047" h="3035905">
                <a:moveTo>
                  <a:pt x="0" y="3035905"/>
                </a:moveTo>
                <a:cubicBezTo>
                  <a:pt x="217714" y="2544031"/>
                  <a:pt x="435429" y="2052158"/>
                  <a:pt x="616857" y="1705428"/>
                </a:cubicBezTo>
                <a:cubicBezTo>
                  <a:pt x="798286" y="1358698"/>
                  <a:pt x="915206" y="1173238"/>
                  <a:pt x="1088571" y="955524"/>
                </a:cubicBezTo>
                <a:cubicBezTo>
                  <a:pt x="1261936" y="737810"/>
                  <a:pt x="1390952" y="530175"/>
                  <a:pt x="1657047" y="399143"/>
                </a:cubicBezTo>
                <a:cubicBezTo>
                  <a:pt x="1923142" y="268111"/>
                  <a:pt x="2388810" y="223762"/>
                  <a:pt x="2685143" y="169333"/>
                </a:cubicBezTo>
                <a:cubicBezTo>
                  <a:pt x="2981476" y="114904"/>
                  <a:pt x="3183063" y="100793"/>
                  <a:pt x="3435047" y="72571"/>
                </a:cubicBezTo>
                <a:cubicBezTo>
                  <a:pt x="3687031" y="44349"/>
                  <a:pt x="4068031" y="26206"/>
                  <a:pt x="4197047" y="0"/>
                </a:cubicBezTo>
              </a:path>
            </a:pathLst>
          </a:custGeom>
          <a:ln w="50800">
            <a:solidFill>
              <a:srgbClr val="33A02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21258750">
            <a:off x="3234299" y="1383571"/>
            <a:ext cx="157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A02C"/>
                </a:solidFill>
              </a:rPr>
              <a:t>Active learning</a:t>
            </a:r>
            <a:endParaRPr lang="en-US" dirty="0">
              <a:solidFill>
                <a:srgbClr val="33A0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2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50276" y="3520319"/>
            <a:ext cx="3112187" cy="1481958"/>
            <a:chOff x="3978463" y="1456179"/>
            <a:chExt cx="3112187" cy="1481958"/>
          </a:xfrm>
        </p:grpSpPr>
        <p:grpSp>
          <p:nvGrpSpPr>
            <p:cNvPr id="9" name="Group 8"/>
            <p:cNvGrpSpPr/>
            <p:nvPr/>
          </p:nvGrpSpPr>
          <p:grpSpPr>
            <a:xfrm>
              <a:off x="3978463" y="1456179"/>
              <a:ext cx="3112187" cy="1481958"/>
              <a:chOff x="3978463" y="1456179"/>
              <a:chExt cx="3112187" cy="1481958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978463" y="1456179"/>
                <a:ext cx="3112187" cy="1481958"/>
              </a:xfrm>
              <a:prstGeom prst="rect">
                <a:avLst/>
              </a:prstGeom>
              <a:solidFill>
                <a:srgbClr val="B2DF8A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978464" y="1778308"/>
                <a:ext cx="1054811" cy="105481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7004" y="1588944"/>
                <a:ext cx="1384789" cy="1244175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662870" y="1952025"/>
              <a:ext cx="789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dobe Clean" charset="0"/>
                  <a:ea typeface="Adobe Clean" charset="0"/>
                  <a:cs typeface="Adobe Clean" charset="0"/>
                </a:rPr>
                <a:t>Oracle</a:t>
              </a:r>
              <a:endParaRPr lang="en-US" dirty="0">
                <a:latin typeface="Adobe Clean" charset="0"/>
                <a:ea typeface="Adobe Clean" charset="0"/>
                <a:cs typeface="Adobe Clean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766755" y="1374503"/>
            <a:ext cx="2236118" cy="1481958"/>
          </a:xfrm>
          <a:prstGeom prst="rect">
            <a:avLst/>
          </a:prstGeom>
          <a:solidFill>
            <a:srgbClr val="FB9A99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81875" y="1376173"/>
            <a:ext cx="3252933" cy="1481958"/>
            <a:chOff x="1042350" y="1376173"/>
            <a:chExt cx="3252933" cy="1481958"/>
          </a:xfrm>
        </p:grpSpPr>
        <p:grpSp>
          <p:nvGrpSpPr>
            <p:cNvPr id="4" name="Group 3"/>
            <p:cNvGrpSpPr/>
            <p:nvPr/>
          </p:nvGrpSpPr>
          <p:grpSpPr>
            <a:xfrm>
              <a:off x="1042350" y="1376173"/>
              <a:ext cx="3252933" cy="1481958"/>
              <a:chOff x="4535451" y="4162592"/>
              <a:chExt cx="3252933" cy="148195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535451" y="4162592"/>
                <a:ext cx="3252933" cy="148195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0655" y="4247919"/>
                <a:ext cx="1971372" cy="1311301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202208" y="1793750"/>
              <a:ext cx="822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dobe Clean" charset="0"/>
                  <a:ea typeface="Adobe Clean" charset="0"/>
                  <a:cs typeface="Adobe Clean" charset="0"/>
                </a:rPr>
                <a:t>Vision</a:t>
              </a:r>
            </a:p>
            <a:p>
              <a:r>
                <a:rPr lang="en-US" dirty="0" smtClean="0">
                  <a:latin typeface="Adobe Clean" charset="0"/>
                  <a:ea typeface="Adobe Clean" charset="0"/>
                  <a:cs typeface="Adobe Clean" charset="0"/>
                </a:rPr>
                <a:t>Model</a:t>
              </a:r>
              <a:endParaRPr lang="en-US" dirty="0">
                <a:latin typeface="Adobe Clean" charset="0"/>
                <a:ea typeface="Adobe Clean" charset="0"/>
                <a:cs typeface="Adobe Clean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032793" y="1376173"/>
            <a:ext cx="17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Unlabeled data</a:t>
            </a:r>
            <a:endParaRPr lang="en-US" dirty="0">
              <a:latin typeface="Adobe Clean" charset="0"/>
              <a:ea typeface="Adobe Clean" charset="0"/>
              <a:cs typeface="Adobe Clean" charset="0"/>
            </a:endParaRPr>
          </a:p>
        </p:txBody>
      </p:sp>
      <p:pic>
        <p:nvPicPr>
          <p:cNvPr id="18" name="Picture 17" descr="Screen Shot 2017-09-28 at 9.31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58" y="1804175"/>
            <a:ext cx="1917700" cy="8763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5" idx="3"/>
            <a:endCxn id="14" idx="1"/>
          </p:cNvCxnSpPr>
          <p:nvPr/>
        </p:nvCxnSpPr>
        <p:spPr>
          <a:xfrm flipV="1">
            <a:off x="4234808" y="2115482"/>
            <a:ext cx="1531947" cy="1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39176" y="2098663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Inference</a:t>
            </a:r>
            <a:endParaRPr lang="en-US" dirty="0">
              <a:latin typeface="Adobe Clean" charset="0"/>
              <a:ea typeface="Adobe Clean" charset="0"/>
              <a:cs typeface="Adobe Clea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6282" y="3653084"/>
            <a:ext cx="2638480" cy="1244175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56983" y="3676227"/>
            <a:ext cx="183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Active Selection</a:t>
            </a:r>
            <a:endParaRPr lang="en-US" dirty="0">
              <a:latin typeface="Adobe Clean" charset="0"/>
              <a:ea typeface="Adobe Clean" charset="0"/>
              <a:cs typeface="Adobe Clean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882190" y="2904841"/>
            <a:ext cx="2624" cy="6638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84814" y="3013063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Predictions</a:t>
            </a:r>
            <a:endParaRPr lang="en-US" dirty="0">
              <a:latin typeface="Adobe Clean" charset="0"/>
              <a:ea typeface="Adobe Clean" charset="0"/>
              <a:cs typeface="Adobe Cle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74333" y="4337117"/>
            <a:ext cx="135147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5283" y="3672200"/>
            <a:ext cx="119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Selected</a:t>
            </a:r>
          </a:p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Examples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523873" y="2880651"/>
            <a:ext cx="0" cy="6154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8536" y="3013063"/>
            <a:ext cx="20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Clean" charset="0"/>
                <a:ea typeface="Adobe Clean" charset="0"/>
                <a:cs typeface="Adobe Clean" charset="0"/>
              </a:rPr>
              <a:t>Labeled Examples</a:t>
            </a:r>
            <a:endParaRPr lang="en-US" dirty="0">
              <a:latin typeface="Adobe Clean" charset="0"/>
              <a:ea typeface="Adobe Clean" charset="0"/>
              <a:cs typeface="Adobe Clean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755" y="4045559"/>
            <a:ext cx="1174082" cy="7827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188" y="4069749"/>
            <a:ext cx="914221" cy="7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6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[&#10;x^* = \arg \min_x P(\hat{y} | x,\theta) = \arg \min_x \max_y P(y | x,\theta)&#10;\]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11223</TotalTime>
  <Words>1908</Words>
  <Application>Microsoft Macintosh PowerPoint</Application>
  <PresentationFormat>On-screen Show (16:9)</PresentationFormat>
  <Paragraphs>222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Recent Applications of Active Learning in Computer Vision</vt:lpstr>
      <vt:lpstr>PowerPoint Presentation</vt:lpstr>
      <vt:lpstr>PowerPoint Presentation</vt:lpstr>
      <vt:lpstr>But before Deep Learning …</vt:lpstr>
      <vt:lpstr>But before Deep Learning …</vt:lpstr>
      <vt:lpstr>Smartly Annotating Samples</vt:lpstr>
      <vt:lpstr>Smartly Annotating Samples</vt:lpstr>
      <vt:lpstr>Smartly Annotating Samples</vt:lpstr>
      <vt:lpstr>Active Learning</vt:lpstr>
      <vt:lpstr>Active Learning</vt:lpstr>
      <vt:lpstr>Uncertainty Sampling</vt:lpstr>
      <vt:lpstr>A Measure of Information</vt:lpstr>
      <vt:lpstr>Query by Committee</vt:lpstr>
      <vt:lpstr>Query by Committee</vt:lpstr>
      <vt:lpstr>Query by Committee</vt:lpstr>
      <vt:lpstr>Query by Committee</vt:lpstr>
      <vt:lpstr>Query by Committee</vt:lpstr>
      <vt:lpstr>References</vt:lpstr>
      <vt:lpstr>NIPS papers</vt:lpstr>
      <vt:lpstr>ICML papers</vt:lpstr>
      <vt:lpstr>Journal Papers</vt:lpstr>
      <vt:lpstr>Recent Computer Vision Methods Using Active Learning (AL) </vt:lpstr>
      <vt:lpstr>Traditional AL in Computer Vision</vt:lpstr>
      <vt:lpstr>AL to Annotate ImageNet?</vt:lpstr>
      <vt:lpstr>AL on a Budget</vt:lpstr>
      <vt:lpstr>PowerPoint Presentation</vt:lpstr>
      <vt:lpstr>AL with weak (cheap) supervision</vt:lpstr>
      <vt:lpstr>AL with weak (cheap) supervision</vt:lpstr>
      <vt:lpstr>AL for Human Pose Estimation</vt:lpstr>
      <vt:lpstr>Active Learning Frontiers</vt:lpstr>
      <vt:lpstr>Learning to Learn from Noisy Samples</vt:lpstr>
      <vt:lpstr>Learning to Learn from Noisy Samples</vt:lpstr>
      <vt:lpstr>Learning Active Learning from Data</vt:lpstr>
      <vt:lpstr>Learning Active Learning from Data</vt:lpstr>
      <vt:lpstr>Learning Active Learning from Data</vt:lpstr>
      <vt:lpstr>How to learn the regression model?</vt:lpstr>
      <vt:lpstr>How to learn the regression model?</vt:lpstr>
      <vt:lpstr>How to learn the regression model?</vt:lpstr>
      <vt:lpstr>How to learn the regression model?</vt:lpstr>
      <vt:lpstr>How to learn the regression model?</vt:lpstr>
      <vt:lpstr>How to learn the regression model?</vt:lpstr>
      <vt:lpstr>How to learn the regression model?</vt:lpstr>
      <vt:lpstr>How to learn the regression model?</vt:lpstr>
      <vt:lpstr>Does it work?</vt:lpstr>
    </vt:vector>
  </TitlesOfParts>
  <Company>King Abdullah University of Science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Applications of Active Learning in Computer Vision</dc:title>
  <dc:creator>Fabian Caba</dc:creator>
  <cp:lastModifiedBy>Fabian Caba</cp:lastModifiedBy>
  <cp:revision>49</cp:revision>
  <dcterms:created xsi:type="dcterms:W3CDTF">2017-09-28T05:25:29Z</dcterms:created>
  <dcterms:modified xsi:type="dcterms:W3CDTF">2018-02-01T10:22:07Z</dcterms:modified>
</cp:coreProperties>
</file>